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7.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8.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8" r:id="rId8"/>
    <p:sldMasterId id="2147483921" r:id="rId9"/>
  </p:sldMasterIdLst>
  <p:notesMasterIdLst>
    <p:notesMasterId r:id="rId30"/>
  </p:notesMasterIdLst>
  <p:sldIdLst>
    <p:sldId id="2076137761" r:id="rId10"/>
    <p:sldId id="259" r:id="rId11"/>
    <p:sldId id="2076136817" r:id="rId12"/>
    <p:sldId id="2076137149" r:id="rId13"/>
    <p:sldId id="2076137050" r:id="rId14"/>
    <p:sldId id="2076137472" r:id="rId15"/>
    <p:sldId id="2076137133" r:id="rId16"/>
    <p:sldId id="2076137158" r:id="rId17"/>
    <p:sldId id="2076137159" r:id="rId18"/>
    <p:sldId id="2076137160" r:id="rId19"/>
    <p:sldId id="2076137161" r:id="rId20"/>
    <p:sldId id="2076137162" r:id="rId21"/>
    <p:sldId id="4507" r:id="rId22"/>
    <p:sldId id="4556" r:id="rId23"/>
    <p:sldId id="281" r:id="rId24"/>
    <p:sldId id="4521" r:id="rId25"/>
    <p:sldId id="263" r:id="rId26"/>
    <p:sldId id="4562" r:id="rId27"/>
    <p:sldId id="4563" r:id="rId28"/>
    <p:sldId id="207613753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71143" autoAdjust="0"/>
  </p:normalViewPr>
  <p:slideViewPr>
    <p:cSldViewPr snapToGrid="0">
      <p:cViewPr varScale="1">
        <p:scale>
          <a:sx n="57" d="100"/>
          <a:sy n="57" d="100"/>
        </p:scale>
        <p:origin x="154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27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85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303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keep this super simple, we’ve narrowed it down to three main benefits: We give you industry leading innovation, we allow you to build on your strengths with tools you already know, and we help you broaden your reach, so you can grow even faster. Let me quickly dive into these three areas a little </a:t>
            </a:r>
            <a:r>
              <a:rPr lang="en-US"/>
              <a:t>more. </a:t>
            </a:r>
            <a:endParaRPr lang="en-US" dirty="0"/>
          </a:p>
        </p:txBody>
      </p:sp>
      <p:sp>
        <p:nvSpPr>
          <p:cNvPr id="4" name="Slide Number Placeholder 3"/>
          <p:cNvSpPr>
            <a:spLocks noGrp="1"/>
          </p:cNvSpPr>
          <p:nvPr>
            <p:ph type="sldNum" sz="quarter" idx="5"/>
          </p:nvPr>
        </p:nvSpPr>
        <p:spPr/>
        <p:txBody>
          <a:bodyPr/>
          <a:lstStyle/>
          <a:p>
            <a:fld id="{B84C206D-75CC-904B-80D3-E67E7E50E819}" type="slidenum">
              <a:rPr lang="en-US" smtClean="0"/>
              <a:t>13</a:t>
            </a:fld>
            <a:endParaRPr lang="en-US"/>
          </a:p>
        </p:txBody>
      </p:sp>
    </p:spTree>
    <p:extLst>
      <p:ext uri="{BB962C8B-B14F-4D97-AF65-F5344CB8AC3E}">
        <p14:creationId xmlns:p14="http://schemas.microsoft.com/office/powerpoint/2010/main" val="2045863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4C206D-75CC-904B-80D3-E67E7E50E819}" type="slidenum">
              <a:rPr lang="en-US" smtClean="0"/>
              <a:t>14</a:t>
            </a:fld>
            <a:endParaRPr lang="en-US"/>
          </a:p>
        </p:txBody>
      </p:sp>
    </p:spTree>
    <p:extLst>
      <p:ext uri="{BB962C8B-B14F-4D97-AF65-F5344CB8AC3E}">
        <p14:creationId xmlns:p14="http://schemas.microsoft.com/office/powerpoint/2010/main" val="669055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Business Applications Platform, and surrounding ecosystem, is comprised of a suite of business applications to support all types of businesses across a range of industries and lifecycles. Today, we’re specifically talking about Finance and Operations, but it’s important to know that this is just one component in our ecosystem that is all designed and built to work together.</a:t>
            </a:r>
          </a:p>
          <a:p>
            <a:endParaRPr lang="en-US" dirty="0"/>
          </a:p>
          <a:p>
            <a:r>
              <a:rPr lang="en-US" dirty="0"/>
              <a:t>Beneath our applications, we have the Power Platform, which connects to our Common Data Service and provides a common set of development, logic, and BI tools that Partners can access to extend our existing Dynamics 365 apps or build their own apps. More on this later, but first, let’s discuss the business opportunity.</a:t>
            </a:r>
          </a:p>
        </p:txBody>
      </p:sp>
      <p:sp>
        <p:nvSpPr>
          <p:cNvPr id="4" name="Slide Number Placeholder 3"/>
          <p:cNvSpPr>
            <a:spLocks noGrp="1"/>
          </p:cNvSpPr>
          <p:nvPr>
            <p:ph type="sldNum" sz="quarter" idx="5"/>
          </p:nvPr>
        </p:nvSpPr>
        <p:spPr/>
        <p:txBody>
          <a:bodyPr/>
          <a:lstStyle/>
          <a:p>
            <a:fld id="{B84C206D-75CC-904B-80D3-E67E7E50E819}" type="slidenum">
              <a:rPr lang="en-US" smtClean="0"/>
              <a:t>15</a:t>
            </a:fld>
            <a:endParaRPr lang="en-US"/>
          </a:p>
        </p:txBody>
      </p:sp>
    </p:spTree>
    <p:extLst>
      <p:ext uri="{BB962C8B-B14F-4D97-AF65-F5344CB8AC3E}">
        <p14:creationId xmlns:p14="http://schemas.microsoft.com/office/powerpoint/2010/main" val="527406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4C206D-75CC-904B-80D3-E67E7E50E819}" type="slidenum">
              <a:rPr lang="en-US" smtClean="0"/>
              <a:t>16</a:t>
            </a:fld>
            <a:endParaRPr lang="en-US"/>
          </a:p>
        </p:txBody>
      </p:sp>
    </p:spTree>
    <p:extLst>
      <p:ext uri="{BB962C8B-B14F-4D97-AF65-F5344CB8AC3E}">
        <p14:creationId xmlns:p14="http://schemas.microsoft.com/office/powerpoint/2010/main" val="1694467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don’t need to take our word for it. Nucleus Research has recognized Microsoft as a Leader in the ERP Technology Value Matrix.</a:t>
            </a:r>
          </a:p>
        </p:txBody>
      </p:sp>
      <p:sp>
        <p:nvSpPr>
          <p:cNvPr id="4" name="Slide Number Placeholder 3"/>
          <p:cNvSpPr>
            <a:spLocks noGrp="1"/>
          </p:cNvSpPr>
          <p:nvPr>
            <p:ph type="sldNum" sz="quarter" idx="5"/>
          </p:nvPr>
        </p:nvSpPr>
        <p:spPr/>
        <p:txBody>
          <a:bodyPr/>
          <a:lstStyle/>
          <a:p>
            <a:fld id="{B84C206D-75CC-904B-80D3-E67E7E50E819}" type="slidenum">
              <a:rPr lang="en-US" smtClean="0"/>
              <a:t>17</a:t>
            </a:fld>
            <a:endParaRPr lang="en-US"/>
          </a:p>
        </p:txBody>
      </p:sp>
    </p:spTree>
    <p:extLst>
      <p:ext uri="{BB962C8B-B14F-4D97-AF65-F5344CB8AC3E}">
        <p14:creationId xmlns:p14="http://schemas.microsoft.com/office/powerpoint/2010/main" val="3170508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4C206D-75CC-904B-80D3-E67E7E50E819}" type="slidenum">
              <a:rPr lang="en-US" smtClean="0"/>
              <a:t>18</a:t>
            </a:fld>
            <a:endParaRPr lang="en-US"/>
          </a:p>
        </p:txBody>
      </p:sp>
    </p:spTree>
    <p:extLst>
      <p:ext uri="{BB962C8B-B14F-4D97-AF65-F5344CB8AC3E}">
        <p14:creationId xmlns:p14="http://schemas.microsoft.com/office/powerpoint/2010/main" val="2112130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4C206D-75CC-904B-80D3-E67E7E50E819}" type="slidenum">
              <a:rPr lang="en-US" smtClean="0"/>
              <a:t>19</a:t>
            </a:fld>
            <a:endParaRPr lang="en-US"/>
          </a:p>
        </p:txBody>
      </p:sp>
    </p:spTree>
    <p:extLst>
      <p:ext uri="{BB962C8B-B14F-4D97-AF65-F5344CB8AC3E}">
        <p14:creationId xmlns:p14="http://schemas.microsoft.com/office/powerpoint/2010/main" val="3316516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endParaRPr lang="en-US"/>
          </a:p>
        </p:txBody>
      </p:sp>
      <p:sp>
        <p:nvSpPr>
          <p:cNvPr id="4" name="Header Placeholder 3"/>
          <p:cNvSpPr>
            <a:spLocks noGrp="1"/>
          </p:cNvSpPr>
          <p:nvPr>
            <p:ph type="hdr" sz="quarter" idx="10"/>
          </p:nvPr>
        </p:nvSpPr>
        <p:spPr/>
        <p:txBody>
          <a:bodyPr/>
          <a:lstStyle/>
          <a:p>
            <a:pPr marL="0" marR="0" lvl="0" indent="0" algn="l" defTabSz="1670261"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713528" marR="0" lvl="0" indent="0" algn="l" defTabSz="163687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1670261"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21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670261" rtl="0" eaLnBrk="1" fontAlgn="auto" latinLnBrk="0" hangingPunct="1">
                <a:lnSpc>
                  <a:spcPct val="100000"/>
                </a:lnSpc>
                <a:spcBef>
                  <a:spcPts val="0"/>
                </a:spcBef>
                <a:spcAft>
                  <a:spcPts val="0"/>
                </a:spcAft>
                <a:buClrTx/>
                <a:buSzTx/>
                <a:buFontTx/>
                <a:buNone/>
                <a:tabLst/>
                <a:defRPr/>
              </a:pPr>
              <a:t>3/22/2021 12:07 AM</a:t>
            </a:fld>
            <a:endParaRPr kumimoji="0" lang="en-US" sz="21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6702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1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670261" rtl="0" eaLnBrk="1" fontAlgn="auto" latinLnBrk="0" hangingPunct="1">
                <a:lnSpc>
                  <a:spcPct val="100000"/>
                </a:lnSpc>
                <a:spcBef>
                  <a:spcPts val="0"/>
                </a:spcBef>
                <a:spcAft>
                  <a:spcPts val="0"/>
                </a:spcAft>
                <a:buClrTx/>
                <a:buSzTx/>
                <a:buFontTx/>
                <a:buNone/>
                <a:tabLst/>
                <a:defRPr/>
              </a:pPr>
              <a:t>4</a:t>
            </a:fld>
            <a:endParaRPr kumimoji="0" lang="en-US" sz="21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697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637416"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637416" rtl="0" eaLnBrk="1" fontAlgn="auto" latinLnBrk="0" hangingPunct="1">
                <a:lnSpc>
                  <a:spcPct val="100000"/>
                </a:lnSpc>
                <a:spcBef>
                  <a:spcPts val="0"/>
                </a:spcBef>
                <a:spcAft>
                  <a:spcPts val="0"/>
                </a:spcAft>
                <a:buClrTx/>
                <a:buSzTx/>
                <a:buFontTx/>
                <a:buNone/>
                <a:tabLst/>
                <a:defRPr/>
              </a:pPr>
              <a:t>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876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249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4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333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369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8.xml"/><Relationship Id="rId4" Type="http://schemas.openxmlformats.org/officeDocument/2006/relationships/image" Target="../media/image61.jpe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6.jpeg"/></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jpe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9.xml"/><Relationship Id="rId4" Type="http://schemas.openxmlformats.org/officeDocument/2006/relationships/image" Target="../media/image61.jpe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9.xml"/><Relationship Id="rId4" Type="http://schemas.openxmlformats.org/officeDocument/2006/relationships/image" Target="../media/image66.jpeg"/></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3/22/2021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07957735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3/22/2021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43131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3406640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593628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8841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09305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34389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969721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9978272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6070495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8896747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0720044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5188792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369424780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7703510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19846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398836984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
        <p:nvSpPr>
          <p:cNvPr id="6" name="TextBox 5">
            <a:extLst>
              <a:ext uri="{FF2B5EF4-FFF2-40B4-BE49-F238E27FC236}">
                <a16:creationId xmlns:a16="http://schemas.microsoft.com/office/drawing/2014/main" id="{23DD4161-F188-3B42-AE17-D117287440D8}"/>
              </a:ext>
            </a:extLst>
          </p:cNvPr>
          <p:cNvSpPr txBox="1"/>
          <p:nvPr userDrawn="1"/>
        </p:nvSpPr>
        <p:spPr>
          <a:xfrm>
            <a:off x="254288" y="251011"/>
            <a:ext cx="4532865" cy="489365"/>
          </a:xfrm>
          <a:prstGeom prst="rect">
            <a:avLst/>
          </a:prstGeom>
          <a:noFill/>
        </p:spPr>
        <p:txBody>
          <a:bodyPr wrap="square" lIns="182880" tIns="146304" rIns="182880" bIns="146304" rtlCol="0">
            <a:spAutoFit/>
          </a:bodyPr>
          <a:lstStyle/>
          <a:p>
            <a:pPr>
              <a:lnSpc>
                <a:spcPct val="90000"/>
              </a:lnSpc>
              <a:spcAft>
                <a:spcPts val="600"/>
              </a:spcAft>
            </a:pPr>
            <a:r>
              <a:rPr lang="en-US" sz="1400" b="0" spc="0">
                <a:solidFill>
                  <a:schemeClr val="tx1"/>
                </a:solidFill>
                <a:latin typeface="+mj-lt"/>
              </a:rPr>
              <a:t>PROACTIVE</a:t>
            </a:r>
            <a:r>
              <a:rPr lang="en-US" sz="1400" b="0" spc="0">
                <a:solidFill>
                  <a:schemeClr val="tx1"/>
                </a:solidFill>
                <a:latin typeface="+mj-lt"/>
                <a:cs typeface="Segoe UI Semibold"/>
              </a:rPr>
              <a:t> C</a:t>
            </a:r>
            <a:r>
              <a:rPr lang="en-US" sz="1400" b="0" spc="0">
                <a:solidFill>
                  <a:schemeClr val="tx1"/>
                </a:solidFill>
                <a:latin typeface="+mj-lt"/>
              </a:rPr>
              <a:t>USTOMER SERVICE </a:t>
            </a:r>
          </a:p>
        </p:txBody>
      </p:sp>
    </p:spTree>
    <p:extLst>
      <p:ext uri="{BB962C8B-B14F-4D97-AF65-F5344CB8AC3E}">
        <p14:creationId xmlns:p14="http://schemas.microsoft.com/office/powerpoint/2010/main" val="220819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672217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326744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1184187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251164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001855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57534237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2432319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690810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148905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416450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50557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3883591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97707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14920437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05880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9351584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295479642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88370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15677320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7634789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734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714119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812960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1894229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1231106"/>
          </a:xfrm>
        </p:spPr>
        <p:txBody>
          <a:bodyPr/>
          <a:lstStyle>
            <a:lvl1pPr>
              <a:defRPr sz="1800">
                <a:solidFill>
                  <a:schemeClr val="bg1"/>
                </a:solidFill>
              </a:defRPr>
            </a:lvl1pPr>
            <a:lvl2pPr>
              <a:defRPr sz="1558">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400"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07996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862361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304655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091043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49212972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1074057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336013953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72979294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319051533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112286098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31793949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8550414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42247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20421194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r>
              <a:rPr lang="en-US"/>
              <a:t>Click icon to add picture</a:t>
            </a:r>
          </a:p>
        </p:txBody>
      </p:sp>
      <p:sp>
        <p:nvSpPr>
          <p:cNvPr id="6" name="TextBox 5">
            <a:extLst>
              <a:ext uri="{FF2B5EF4-FFF2-40B4-BE49-F238E27FC236}">
                <a16:creationId xmlns:a16="http://schemas.microsoft.com/office/drawing/2014/main" id="{23DD4161-F188-3B42-AE17-D117287440D8}"/>
              </a:ext>
            </a:extLst>
          </p:cNvPr>
          <p:cNvSpPr txBox="1"/>
          <p:nvPr/>
        </p:nvSpPr>
        <p:spPr>
          <a:xfrm>
            <a:off x="254288" y="251011"/>
            <a:ext cx="4532865" cy="489365"/>
          </a:xfrm>
          <a:prstGeom prst="rect">
            <a:avLst/>
          </a:prstGeom>
          <a:noFill/>
        </p:spPr>
        <p:txBody>
          <a:bodyPr wrap="square" lIns="182880" tIns="146304" rIns="182880" bIns="146304" rtlCol="0">
            <a:spAutoFit/>
          </a:bodyPr>
          <a:lstStyle/>
          <a:p>
            <a:pPr>
              <a:lnSpc>
                <a:spcPct val="90000"/>
              </a:lnSpc>
              <a:spcAft>
                <a:spcPts val="600"/>
              </a:spcAft>
            </a:pPr>
            <a:r>
              <a:rPr lang="en-US" sz="1400" b="0" spc="0">
                <a:solidFill>
                  <a:schemeClr val="tx1"/>
                </a:solidFill>
                <a:latin typeface="+mj-lt"/>
              </a:rPr>
              <a:t>PROACTIVE</a:t>
            </a:r>
            <a:r>
              <a:rPr lang="en-US" sz="1400" b="0" spc="0">
                <a:solidFill>
                  <a:schemeClr val="tx1"/>
                </a:solidFill>
                <a:latin typeface="+mj-lt"/>
                <a:cs typeface="Segoe UI Semibold"/>
              </a:rPr>
              <a:t> C</a:t>
            </a:r>
            <a:r>
              <a:rPr lang="en-US" sz="1400" b="0" spc="0">
                <a:solidFill>
                  <a:schemeClr val="tx1"/>
                </a:solidFill>
                <a:latin typeface="+mj-lt"/>
              </a:rPr>
              <a:t>USTOMER SERVICE </a:t>
            </a:r>
          </a:p>
        </p:txBody>
      </p:sp>
    </p:spTree>
    <p:extLst>
      <p:ext uri="{BB962C8B-B14F-4D97-AF65-F5344CB8AC3E}">
        <p14:creationId xmlns:p14="http://schemas.microsoft.com/office/powerpoint/2010/main" val="3874262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769535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r>
              <a:rPr lang="en-US"/>
              <a:t>Click icon to add picture</a:t>
            </a:r>
          </a:p>
        </p:txBody>
      </p:sp>
    </p:spTree>
    <p:extLst>
      <p:ext uri="{BB962C8B-B14F-4D97-AF65-F5344CB8AC3E}">
        <p14:creationId xmlns:p14="http://schemas.microsoft.com/office/powerpoint/2010/main" val="4144894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2 customer">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B377B6-38B7-4677-BA3B-F634E9FF528C}"/>
              </a:ext>
            </a:extLst>
          </p:cNvPr>
          <p:cNvSpPr/>
          <p:nvPr userDrawn="1"/>
        </p:nvSpPr>
        <p:spPr bwMode="auto">
          <a:xfrm>
            <a:off x="-1720" y="-5324"/>
            <a:ext cx="3689177"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A7B727E5-2CD1-4187-97ED-A3EE37B3FE92}"/>
              </a:ext>
            </a:extLst>
          </p:cNvPr>
          <p:cNvSpPr>
            <a:spLocks noGrp="1"/>
          </p:cNvSpPr>
          <p:nvPr>
            <p:ph type="body" sz="quarter" idx="10"/>
          </p:nvPr>
        </p:nvSpPr>
        <p:spPr>
          <a:xfrm>
            <a:off x="95702" y="2680852"/>
            <a:ext cx="3459160" cy="849463"/>
          </a:xfrm>
        </p:spPr>
        <p:txBody>
          <a:bodyPr/>
          <a:lstStyle>
            <a:lvl1pPr>
              <a:defRPr sz="2400">
                <a:solidFill>
                  <a:schemeClr val="bg1"/>
                </a:solidFill>
              </a:defRPr>
            </a:lvl1pPr>
          </a:lstStyle>
          <a:p>
            <a:pPr lvl="0"/>
            <a:r>
              <a:rPr lang="en-US"/>
              <a:t>Click to edit Master text styles</a:t>
            </a:r>
          </a:p>
        </p:txBody>
      </p:sp>
      <p:sp>
        <p:nvSpPr>
          <p:cNvPr id="179" name="Text Placeholder 5">
            <a:extLst>
              <a:ext uri="{FF2B5EF4-FFF2-40B4-BE49-F238E27FC236}">
                <a16:creationId xmlns:a16="http://schemas.microsoft.com/office/drawing/2014/main" id="{BD48563D-BE67-4068-B3D8-FA89889FB883}"/>
              </a:ext>
            </a:extLst>
          </p:cNvPr>
          <p:cNvSpPr>
            <a:spLocks noGrp="1"/>
          </p:cNvSpPr>
          <p:nvPr>
            <p:ph type="body" sz="quarter" idx="19" hasCustomPrompt="1"/>
          </p:nvPr>
        </p:nvSpPr>
        <p:spPr>
          <a:xfrm>
            <a:off x="455614" y="6367344"/>
            <a:ext cx="3459160" cy="307777"/>
          </a:xfrm>
        </p:spPr>
        <p:txBody>
          <a:bodyPr anchor="b"/>
          <a:lstStyle>
            <a:lvl1pPr marL="171450" indent="-171450">
              <a:spcAft>
                <a:spcPts val="200"/>
              </a:spcAft>
              <a:buFont typeface="+mj-lt"/>
              <a:buAutoNum type="arabicParenR"/>
              <a:defRPr sz="800">
                <a:solidFill>
                  <a:schemeClr val="bg1"/>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a:t>Enter Sources</a:t>
            </a:r>
          </a:p>
        </p:txBody>
      </p:sp>
      <p:sp>
        <p:nvSpPr>
          <p:cNvPr id="27" name="Text Placeholder 5">
            <a:extLst>
              <a:ext uri="{FF2B5EF4-FFF2-40B4-BE49-F238E27FC236}">
                <a16:creationId xmlns:a16="http://schemas.microsoft.com/office/drawing/2014/main" id="{CD386721-D202-406C-9365-E2BF0A018DB5}"/>
              </a:ext>
            </a:extLst>
          </p:cNvPr>
          <p:cNvSpPr>
            <a:spLocks noGrp="1"/>
          </p:cNvSpPr>
          <p:nvPr>
            <p:ph type="body" sz="quarter" idx="11"/>
          </p:nvPr>
        </p:nvSpPr>
        <p:spPr>
          <a:xfrm>
            <a:off x="95702" y="2188278"/>
            <a:ext cx="3459160" cy="461665"/>
          </a:xfrm>
          <a:solidFill>
            <a:schemeClr val="accent4"/>
          </a:solidFill>
        </p:spPr>
        <p:txBody>
          <a:bodyPr anchor="b"/>
          <a:lstStyle>
            <a:lvl1pPr marL="0" indent="0">
              <a:buNone/>
              <a:defRPr lang="en-US" sz="2000" kern="1200" cap="all" spc="100" baseline="0" dirty="0">
                <a:solidFill>
                  <a:schemeClr val="tx1"/>
                </a:solidFill>
                <a:latin typeface="+mj-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a:t>
            </a:r>
          </a:p>
        </p:txBody>
      </p:sp>
    </p:spTree>
    <p:extLst>
      <p:ext uri="{BB962C8B-B14F-4D97-AF65-F5344CB8AC3E}">
        <p14:creationId xmlns:p14="http://schemas.microsoft.com/office/powerpoint/2010/main" val="2719006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2933996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288881171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381805413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187065810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149952583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398663679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1331466365"/>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2083281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2364550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4000"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97418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3085968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155470467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77DF9841-F041-4960-8934-5797907F9BD0}" type="datetimeFigureOut">
              <a:rPr lang="en-US" smtClean="0"/>
              <a:t>3/22/2021</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42346337-6111-4499-8B12-E2BB5E283A99}" type="slidenum">
              <a:rPr lang="en-US" smtClean="0"/>
              <a:t>‹#›</a:t>
            </a:fld>
            <a:endParaRPr lang="en-US"/>
          </a:p>
        </p:txBody>
      </p:sp>
    </p:spTree>
    <p:extLst>
      <p:ext uri="{BB962C8B-B14F-4D97-AF65-F5344CB8AC3E}">
        <p14:creationId xmlns:p14="http://schemas.microsoft.com/office/powerpoint/2010/main" val="40667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80841161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r>
              <a:rPr lang="en-US"/>
              <a:t>Click icon to add picture</a:t>
            </a:r>
          </a:p>
        </p:txBody>
      </p:sp>
    </p:spTree>
    <p:extLst>
      <p:ext uri="{BB962C8B-B14F-4D97-AF65-F5344CB8AC3E}">
        <p14:creationId xmlns:p14="http://schemas.microsoft.com/office/powerpoint/2010/main" val="840179976"/>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4639509"/>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92539756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795695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434162"/>
            <a:ext cx="11306469" cy="403137"/>
          </a:xfrm>
        </p:spPr>
        <p:txBody>
          <a:bodyPr wrap="square" lIns="0" tIns="0" rIns="0" bIns="0">
            <a:spAutoFit/>
          </a:bodyPr>
          <a:lstStyle>
            <a:lvl1pPr>
              <a:lnSpc>
                <a:spcPts val="3136"/>
              </a:lnSpc>
              <a:defRPr sz="2745"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06943031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74146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6907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3F19E4C2-0D71-CF45-BD7A-EC2ADD85106A}"/>
              </a:ext>
            </a:extLst>
          </p:cNvPr>
          <p:cNvSpPr>
            <a:spLocks noGrp="1"/>
          </p:cNvSpPr>
          <p:nvPr>
            <p:ph type="body" sz="quarter" idx="10" hasCustomPrompt="1"/>
          </p:nvPr>
        </p:nvSpPr>
        <p:spPr>
          <a:xfrm>
            <a:off x="457200" y="1752600"/>
            <a:ext cx="5334000" cy="4648200"/>
          </a:xfrm>
        </p:spPr>
        <p:txBody>
          <a:bodyPr lIns="0" tIns="0" rIns="0" bIns="0">
            <a:normAutofit/>
          </a:bodyPr>
          <a:lstStyle>
            <a:lvl1pPr marL="0" indent="0">
              <a:buNone/>
              <a:defRPr sz="1800" b="0">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Fourth level</a:t>
            </a:r>
          </a:p>
        </p:txBody>
      </p:sp>
      <p:sp>
        <p:nvSpPr>
          <p:cNvPr id="4" name="Picture Placeholder 3">
            <a:extLst>
              <a:ext uri="{FF2B5EF4-FFF2-40B4-BE49-F238E27FC236}">
                <a16:creationId xmlns:a16="http://schemas.microsoft.com/office/drawing/2014/main" id="{7895E390-ED17-FB4B-B272-488BF6E089BA}"/>
              </a:ext>
            </a:extLst>
          </p:cNvPr>
          <p:cNvSpPr>
            <a:spLocks noGrp="1"/>
          </p:cNvSpPr>
          <p:nvPr>
            <p:ph type="pic" sz="quarter" idx="11"/>
          </p:nvPr>
        </p:nvSpPr>
        <p:spPr>
          <a:xfrm>
            <a:off x="6096000" y="0"/>
            <a:ext cx="6096000" cy="6858000"/>
          </a:xfrm>
        </p:spPr>
        <p:txBody>
          <a:bodyPr/>
          <a:lstStyle/>
          <a:p>
            <a:endParaRPr lang="en-US"/>
          </a:p>
        </p:txBody>
      </p:sp>
      <p:sp>
        <p:nvSpPr>
          <p:cNvPr id="11" name="Title 1">
            <a:extLst>
              <a:ext uri="{FF2B5EF4-FFF2-40B4-BE49-F238E27FC236}">
                <a16:creationId xmlns:a16="http://schemas.microsoft.com/office/drawing/2014/main" id="{1CDE2C5B-BB41-7B4F-B859-C3CFC22B130C}"/>
              </a:ext>
            </a:extLst>
          </p:cNvPr>
          <p:cNvSpPr>
            <a:spLocks noGrp="1"/>
          </p:cNvSpPr>
          <p:nvPr>
            <p:ph type="title"/>
          </p:nvPr>
        </p:nvSpPr>
        <p:spPr>
          <a:xfrm>
            <a:off x="457200" y="701882"/>
            <a:ext cx="5334000" cy="609600"/>
          </a:xfrm>
        </p:spPr>
        <p:txBody>
          <a:bodyPr vert="horz" lIns="0" tIns="0" rIns="0" bIns="0" rtlCol="0" anchor="ctr">
            <a:noAutofit/>
          </a:bodyPr>
          <a:lstStyle>
            <a:lvl1pPr>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dirty="0"/>
              <a:t>Click to edit</a:t>
            </a:r>
          </a:p>
        </p:txBody>
      </p:sp>
      <p:sp>
        <p:nvSpPr>
          <p:cNvPr id="12" name="Text Placeholder 5">
            <a:extLst>
              <a:ext uri="{FF2B5EF4-FFF2-40B4-BE49-F238E27FC236}">
                <a16:creationId xmlns:a16="http://schemas.microsoft.com/office/drawing/2014/main" id="{49A3513B-EFC2-B443-B13D-5B1E0A9D5A28}"/>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dirty="0"/>
              <a:t>Fourth level</a:t>
            </a:r>
          </a:p>
        </p:txBody>
      </p:sp>
    </p:spTree>
    <p:extLst>
      <p:ext uri="{BB962C8B-B14F-4D97-AF65-F5344CB8AC3E}">
        <p14:creationId xmlns:p14="http://schemas.microsoft.com/office/powerpoint/2010/main" val="2215405964"/>
      </p:ext>
    </p:extLst>
  </p:cSld>
  <p:clrMapOvr>
    <a:masterClrMapping/>
  </p:clrMapOvr>
  <p:extLst>
    <p:ext uri="{DCECCB84-F9BA-43D5-87BE-67443E8EF086}">
      <p15:sldGuideLst xmlns:p15="http://schemas.microsoft.com/office/powerpoint/2012/main">
        <p15:guide id="1" pos="3840">
          <p15:clr>
            <a:srgbClr val="C35EA4"/>
          </p15:clr>
        </p15:guide>
        <p15:guide id="2" pos="3648">
          <p15:clr>
            <a:srgbClr val="FBAE40"/>
          </p15:clr>
        </p15:guide>
        <p15:guide id="3" pos="4968">
          <p15:clr>
            <a:srgbClr val="FBAE40"/>
          </p15:clr>
        </p15:guide>
        <p15:guide id="4" orient="horz" pos="2160">
          <p15:clr>
            <a:srgbClr val="C35EA4"/>
          </p15:clr>
        </p15:guide>
        <p15:guide id="5" orient="horz" pos="2736">
          <p15:clr>
            <a:srgbClr val="FBAE40"/>
          </p15:clr>
        </p15:guide>
        <p15:guide id="6" orient="horz" pos="1488">
          <p15:clr>
            <a:srgbClr val="FBAE40"/>
          </p15:clr>
        </p15:guide>
        <p15:guide id="8" pos="5760">
          <p15:clr>
            <a:srgbClr val="5ACBF0"/>
          </p15:clr>
        </p15:guide>
        <p15:guide id="9" orient="horz" pos="3216">
          <p15:clr>
            <a:srgbClr val="5ACBF0"/>
          </p15:clr>
        </p15:guide>
        <p15:guide id="10" orient="horz" pos="1104">
          <p15:clr>
            <a:srgbClr val="5ACBF0"/>
          </p15:clr>
        </p15:guide>
        <p15:guide id="11" pos="5064">
          <p15:clr>
            <a:srgbClr val="FBAE40"/>
          </p15:clr>
        </p15:guide>
        <p15:guide id="13" orient="horz" pos="2832">
          <p15:clr>
            <a:srgbClr val="FBAE40"/>
          </p15:clr>
        </p15:guide>
        <p15:guide id="14" orient="horz" pos="15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4.emf"/><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image" Target="../media/image6.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theme" Target="../theme/theme3.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6.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6.emf"/><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image" Target="../media/image37.emf"/><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theme" Target="../theme/theme6.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image" Target="../media/image6.emf"/><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theme" Target="../theme/theme7.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9" Type="http://schemas.openxmlformats.org/officeDocument/2006/relationships/slideLayout" Target="../slideLayouts/slideLayout221.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34" Type="http://schemas.openxmlformats.org/officeDocument/2006/relationships/slideLayout" Target="../slideLayouts/slideLayout216.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slideLayout" Target="../slideLayouts/slideLayout215.xml"/><Relationship Id="rId38" Type="http://schemas.openxmlformats.org/officeDocument/2006/relationships/slideLayout" Target="../slideLayouts/slideLayout220.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41" Type="http://schemas.openxmlformats.org/officeDocument/2006/relationships/image" Target="../media/image54.png"/><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37" Type="http://schemas.openxmlformats.org/officeDocument/2006/relationships/slideLayout" Target="../slideLayouts/slideLayout219.xml"/><Relationship Id="rId40" Type="http://schemas.openxmlformats.org/officeDocument/2006/relationships/theme" Target="../theme/theme8.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36" Type="http://schemas.openxmlformats.org/officeDocument/2006/relationships/slideLayout" Target="../slideLayouts/slideLayout218.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 Id="rId35" Type="http://schemas.openxmlformats.org/officeDocument/2006/relationships/slideLayout" Target="../slideLayouts/slideLayout21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42" Type="http://schemas.openxmlformats.org/officeDocument/2006/relationships/slideLayout" Target="../slideLayouts/slideLayout263.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41" Type="http://schemas.openxmlformats.org/officeDocument/2006/relationships/slideLayout" Target="../slideLayouts/slideLayout262.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slideLayout" Target="../slideLayouts/slideLayout261.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4" Type="http://schemas.openxmlformats.org/officeDocument/2006/relationships/image" Target="../media/image54.png"/><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43"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92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1"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353369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2" r:id="rId33"/>
    <p:sldLayoutId id="2147483914" r:id="rId34"/>
    <p:sldLayoutId id="2147483915" r:id="rId35"/>
    <p:sldLayoutId id="2147483916" r:id="rId36"/>
    <p:sldLayoutId id="2147483917" r:id="rId37"/>
    <p:sldLayoutId id="2147483918" r:id="rId38"/>
    <p:sldLayoutId id="2147483919" r:id="rId39"/>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4"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endParaRPr lang="en-US"/>
          </a:p>
        </p:txBody>
      </p:sp>
    </p:spTree>
    <p:extLst>
      <p:ext uri="{BB962C8B-B14F-4D97-AF65-F5344CB8AC3E}">
        <p14:creationId xmlns:p14="http://schemas.microsoft.com/office/powerpoint/2010/main" val="323692665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4" r:id="rId32"/>
    <p:sldLayoutId id="2147483955" r:id="rId33"/>
    <p:sldLayoutId id="2147483956" r:id="rId34"/>
    <p:sldLayoutId id="2147483957" r:id="rId35"/>
    <p:sldLayoutId id="2147483958" r:id="rId36"/>
    <p:sldLayoutId id="2147483959" r:id="rId37"/>
    <p:sldLayoutId id="2147483960" r:id="rId38"/>
    <p:sldLayoutId id="2147483961" r:id="rId39"/>
    <p:sldLayoutId id="2147483962" r:id="rId40"/>
    <p:sldLayoutId id="2147483963" r:id="rId41"/>
    <p:sldLayoutId id="2147483964" r:id="rId42"/>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6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6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3.xml"/><Relationship Id="rId1" Type="http://schemas.openxmlformats.org/officeDocument/2006/relationships/slideLayout" Target="../slideLayouts/slideLayout261.xml"/><Relationship Id="rId5" Type="http://schemas.openxmlformats.org/officeDocument/2006/relationships/image" Target="../media/image85.emf"/><Relationship Id="rId4" Type="http://schemas.openxmlformats.org/officeDocument/2006/relationships/image" Target="../media/image84.emf"/></Relationships>
</file>

<file path=ppt/slides/_rels/slide1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4.xml"/><Relationship Id="rId1" Type="http://schemas.openxmlformats.org/officeDocument/2006/relationships/slideLayout" Target="../slideLayouts/slideLayout261.xml"/><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8.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259.xml"/><Relationship Id="rId6" Type="http://schemas.openxmlformats.org/officeDocument/2006/relationships/image" Target="../media/image91.svg"/><Relationship Id="rId11" Type="http://schemas.openxmlformats.org/officeDocument/2006/relationships/image" Target="../media/image96.emf"/><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tiff"/><Relationship Id="rId7" Type="http://schemas.openxmlformats.org/officeDocument/2006/relationships/image" Target="../media/image103.emf"/><Relationship Id="rId2" Type="http://schemas.openxmlformats.org/officeDocument/2006/relationships/notesSlide" Target="../notesSlides/notesSlide16.xml"/><Relationship Id="rId1" Type="http://schemas.openxmlformats.org/officeDocument/2006/relationships/slideLayout" Target="../slideLayouts/slideLayout261.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tiff"/><Relationship Id="rId9" Type="http://schemas.openxmlformats.org/officeDocument/2006/relationships/image" Target="../media/image105.emf"/></Relationships>
</file>

<file path=ppt/slides/_rels/slide17.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17.xml"/><Relationship Id="rId1" Type="http://schemas.openxmlformats.org/officeDocument/2006/relationships/slideLayout" Target="../slideLayouts/slideLayout263.xml"/></Relationships>
</file>

<file path=ppt/slides/_rels/slide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261.xml"/><Relationship Id="rId4" Type="http://schemas.openxmlformats.org/officeDocument/2006/relationships/image" Target="../media/image108.png"/></Relationships>
</file>

<file path=ppt/slides/_rels/slide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261.xml"/><Relationship Id="rId4" Type="http://schemas.openxmlformats.org/officeDocument/2006/relationships/image" Target="../media/image1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xml"/><Relationship Id="rId1" Type="http://schemas.openxmlformats.org/officeDocument/2006/relationships/slideLayout" Target="../slideLayouts/slideLayout23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6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6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3C455992-0948-4AC9-B811-C8411E89C2B1}"/>
              </a:ext>
            </a:extLst>
          </p:cNvPr>
          <p:cNvSpPr/>
          <p:nvPr/>
        </p:nvSpPr>
        <p:spPr bwMode="auto">
          <a:xfrm>
            <a:off x="5638800" y="0"/>
            <a:ext cx="655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F9553372-2696-4785-A513-25DD2AA3DBA6}"/>
              </a:ext>
            </a:extLst>
          </p:cNvPr>
          <p:cNvSpPr txBox="1"/>
          <p:nvPr/>
        </p:nvSpPr>
        <p:spPr>
          <a:xfrm>
            <a:off x="527049" y="1409700"/>
            <a:ext cx="4808632" cy="902431"/>
          </a:xfrm>
          <a:prstGeom prst="rect">
            <a:avLst/>
          </a:prstGeom>
          <a:noFill/>
        </p:spPr>
        <p:txBody>
          <a:bodyPr wrap="square" lIns="0" tIns="0" rIns="0" bIns="0" rtlCol="0" anchor="ctr">
            <a:noAutofit/>
          </a:bodyPr>
          <a:lstStyle/>
          <a:p>
            <a:pPr marL="0" marR="0" lvl="0" indent="0" algn="l" defTabSz="684973" rtl="0" eaLnBrk="1" fontAlgn="base" latinLnBrk="0" hangingPunct="1">
              <a:lnSpc>
                <a:spcPct val="100000"/>
              </a:lnSpc>
              <a:spcBef>
                <a:spcPct val="0"/>
              </a:spcBef>
              <a:spcAft>
                <a:spcPts val="588"/>
              </a:spcAft>
              <a:buClrTx/>
              <a:buSzTx/>
              <a:buFontTx/>
              <a:buNone/>
              <a:tabLst/>
              <a:defRPr/>
            </a:pPr>
            <a:r>
              <a:rPr kumimoji="0" lang="en-US" sz="2800" b="1"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rPr>
              <a:t>Unify data and processes with Microsoft Power Platform </a:t>
            </a:r>
          </a:p>
        </p:txBody>
      </p:sp>
      <p:grpSp>
        <p:nvGrpSpPr>
          <p:cNvPr id="4" name="Group 3">
            <a:extLst>
              <a:ext uri="{FF2B5EF4-FFF2-40B4-BE49-F238E27FC236}">
                <a16:creationId xmlns:a16="http://schemas.microsoft.com/office/drawing/2014/main" id="{2AF97C2A-AFC7-400C-8D11-575E664D72E3}"/>
              </a:ext>
            </a:extLst>
          </p:cNvPr>
          <p:cNvGrpSpPr/>
          <p:nvPr/>
        </p:nvGrpSpPr>
        <p:grpSpPr>
          <a:xfrm>
            <a:off x="527050" y="2748620"/>
            <a:ext cx="4984749" cy="3726820"/>
            <a:chOff x="527050" y="2393020"/>
            <a:chExt cx="4984749" cy="3726820"/>
          </a:xfrm>
        </p:grpSpPr>
        <p:sp>
          <p:nvSpPr>
            <p:cNvPr id="10" name="Rectangle 9">
              <a:extLst>
                <a:ext uri="{FF2B5EF4-FFF2-40B4-BE49-F238E27FC236}">
                  <a16:creationId xmlns:a16="http://schemas.microsoft.com/office/drawing/2014/main" id="{FFA56B43-0117-4ED2-99EA-C15986FE5D59}"/>
                </a:ext>
              </a:extLst>
            </p:cNvPr>
            <p:cNvSpPr/>
            <p:nvPr/>
          </p:nvSpPr>
          <p:spPr bwMode="auto">
            <a:xfrm>
              <a:off x="527050" y="2393020"/>
              <a:ext cx="4984749" cy="2617130"/>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t" anchorCtr="0" compatLnSpc="1">
              <a:prstTxWarp prst="textNoShape">
                <a:avLst/>
              </a:prstTxWarp>
            </a:bodyPr>
            <a:lstStyle/>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Easily connect and unify your data from popular data sources using prebuilt connectors</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Use business events to trigger workflows within Dynamics 365 Supply Chain Management or create action activities in Flow or Azure Messaging Service. </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Create custom entities, populate them with business data using Power Query, and build rich applications with PowerApps</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Utilize new dual-write integration services for a seamless data exchange between Dynamics 365, utilizing the Common Data Service (CDS)</a:t>
              </a:r>
            </a:p>
            <a:p>
              <a:pPr marL="171450" marR="0" lvl="0" indent="-171450"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3C3C41"/>
                </a:solidFill>
                <a:effectLst/>
                <a:uLnTx/>
                <a:uFillTx/>
                <a:latin typeface="Segoe UI"/>
                <a:ea typeface="+mn-ea"/>
                <a:cs typeface="Segoe UI"/>
              </a:endParaRPr>
            </a:p>
          </p:txBody>
        </p:sp>
        <p:sp>
          <p:nvSpPr>
            <p:cNvPr id="3" name="Oval 2">
              <a:extLst>
                <a:ext uri="{FF2B5EF4-FFF2-40B4-BE49-F238E27FC236}">
                  <a16:creationId xmlns:a16="http://schemas.microsoft.com/office/drawing/2014/main" id="{37159701-1740-47D8-9BC6-78EF46B6E759}"/>
                </a:ext>
              </a:extLst>
            </p:cNvPr>
            <p:cNvSpPr/>
            <p:nvPr/>
          </p:nvSpPr>
          <p:spPr bwMode="auto">
            <a:xfrm>
              <a:off x="1872343" y="5568297"/>
              <a:ext cx="551543" cy="551543"/>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3C3C41"/>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CBEB6B6F-A6DD-4C6B-A225-B24D2BD07ED7}"/>
              </a:ext>
            </a:extLst>
          </p:cNvPr>
          <p:cNvGrpSpPr/>
          <p:nvPr/>
        </p:nvGrpSpPr>
        <p:grpSpPr>
          <a:xfrm>
            <a:off x="527049" y="340190"/>
            <a:ext cx="4845051" cy="891710"/>
            <a:chOff x="527049" y="340190"/>
            <a:chExt cx="4845051" cy="891710"/>
          </a:xfrm>
        </p:grpSpPr>
        <p:sp>
          <p:nvSpPr>
            <p:cNvPr id="12" name="TextBox 11">
              <a:extLst>
                <a:ext uri="{FF2B5EF4-FFF2-40B4-BE49-F238E27FC236}">
                  <a16:creationId xmlns:a16="http://schemas.microsoft.com/office/drawing/2014/main" id="{F51F2914-D970-4B8E-A27B-66F5D57B880C}"/>
                </a:ext>
              </a:extLst>
            </p:cNvPr>
            <p:cNvSpPr txBox="1"/>
            <p:nvPr/>
          </p:nvSpPr>
          <p:spPr>
            <a:xfrm>
              <a:off x="527049" y="392969"/>
              <a:ext cx="4845051" cy="838931"/>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8272"/>
                  </a:solidFill>
                  <a:effectLst/>
                  <a:uLnTx/>
                  <a:uFillTx/>
                  <a:latin typeface="Segoe UI Semibold"/>
                  <a:ea typeface="+mn-ea"/>
                  <a:cs typeface="+mn-cs"/>
                </a:rPr>
                <a:t>Personalize your finance management requirements: </a:t>
              </a:r>
            </a:p>
          </p:txBody>
        </p:sp>
        <p:sp>
          <p:nvSpPr>
            <p:cNvPr id="22" name="Oval 21">
              <a:extLst>
                <a:ext uri="{FF2B5EF4-FFF2-40B4-BE49-F238E27FC236}">
                  <a16:creationId xmlns:a16="http://schemas.microsoft.com/office/drawing/2014/main" id="{0C118731-E08C-4DC1-A65F-5C3CBA8AC7EE}"/>
                </a:ext>
              </a:extLst>
            </p:cNvPr>
            <p:cNvSpPr/>
            <p:nvPr/>
          </p:nvSpPr>
          <p:spPr bwMode="auto">
            <a:xfrm>
              <a:off x="4721679" y="340190"/>
              <a:ext cx="551543" cy="551543"/>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workflow">
            <a:hlinkClick r:id="" action="ppaction://media"/>
            <a:extLst>
              <a:ext uri="{FF2B5EF4-FFF2-40B4-BE49-F238E27FC236}">
                <a16:creationId xmlns:a16="http://schemas.microsoft.com/office/drawing/2014/main" id="{C13FBB11-6E2A-4310-A69B-2A58875B06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00290" y="1349967"/>
            <a:ext cx="6991710" cy="4158066"/>
          </a:xfrm>
          <a:prstGeom prst="roundRect">
            <a:avLst>
              <a:gd name="adj" fmla="val 1485"/>
            </a:avLst>
          </a:prstGeom>
          <a:ln>
            <a:noFill/>
          </a:ln>
          <a:effectLst>
            <a:outerShdw blurRad="241300" dist="50800" dir="17400000" sy="23000" kx="-1200000" algn="bl" rotWithShape="0">
              <a:srgbClr val="000000">
                <a:alpha val="16000"/>
              </a:srgbClr>
            </a:outerShdw>
          </a:effectLst>
          <a:scene3d>
            <a:camera prst="perspectiveLeft" fov="2700000">
              <a:rot lat="0" lon="1200000" rev="0"/>
            </a:camera>
            <a:lightRig rig="balanced" dir="t"/>
          </a:scene3d>
          <a:sp3d contourW="12700">
            <a:contourClr>
              <a:srgbClr val="7F7F7F"/>
            </a:contourClr>
          </a:sp3d>
        </p:spPr>
      </p:pic>
      <p:sp>
        <p:nvSpPr>
          <p:cNvPr id="15" name="!!AUTOMATION">
            <a:extLst>
              <a:ext uri="{FF2B5EF4-FFF2-40B4-BE49-F238E27FC236}">
                <a16:creationId xmlns:a16="http://schemas.microsoft.com/office/drawing/2014/main" id="{36D83F07-728E-4DA1-860D-96AE9FA352ED}"/>
              </a:ext>
            </a:extLst>
          </p:cNvPr>
          <p:cNvSpPr/>
          <p:nvPr/>
        </p:nvSpPr>
        <p:spPr bwMode="auto">
          <a:xfrm>
            <a:off x="453669" y="1230691"/>
            <a:ext cx="4680761" cy="1287350"/>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a:ln>
                <a:noFill/>
              </a:ln>
              <a:solidFill>
                <a:srgbClr val="008272"/>
              </a:solidFill>
              <a:effectLst/>
              <a:uLnTx/>
              <a:uFillTx/>
              <a:latin typeface="Segoe UI"/>
              <a:ea typeface="+mn-ea"/>
              <a:cs typeface="+mn-cs"/>
            </a:endParaRPr>
          </a:p>
        </p:txBody>
      </p:sp>
    </p:spTree>
    <p:extLst>
      <p:ext uri="{BB962C8B-B14F-4D97-AF65-F5344CB8AC3E}">
        <p14:creationId xmlns:p14="http://schemas.microsoft.com/office/powerpoint/2010/main" val="229882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49F200-8FF0-4B1E-865D-A89BC155C356}"/>
              </a:ext>
            </a:extLst>
          </p:cNvPr>
          <p:cNvSpPr/>
          <p:nvPr/>
        </p:nvSpPr>
        <p:spPr bwMode="auto">
          <a:xfrm>
            <a:off x="5638800" y="0"/>
            <a:ext cx="655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F0EF22DA-581D-4198-951A-BC4B8A71E703}"/>
              </a:ext>
            </a:extLst>
          </p:cNvPr>
          <p:cNvPicPr>
            <a:picLocks noChangeAspect="1"/>
          </p:cNvPicPr>
          <p:nvPr/>
        </p:nvPicPr>
        <p:blipFill>
          <a:blip r:embed="rId3"/>
          <a:stretch>
            <a:fillRect/>
          </a:stretch>
        </p:blipFill>
        <p:spPr>
          <a:xfrm>
            <a:off x="5275964" y="1278829"/>
            <a:ext cx="7176524" cy="4203051"/>
          </a:xfrm>
          <a:prstGeom prst="rect">
            <a:avLst/>
          </a:prstGeom>
          <a:scene3d>
            <a:camera prst="perspectiveLeft"/>
            <a:lightRig rig="threePt" dir="t"/>
          </a:scene3d>
        </p:spPr>
      </p:pic>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859ECD73-CAE2-4F59-B915-380CD1421EFA}"/>
              </a:ext>
            </a:extLst>
          </p:cNvPr>
          <p:cNvSpPr/>
          <p:nvPr/>
        </p:nvSpPr>
        <p:spPr bwMode="auto">
          <a:xfrm>
            <a:off x="527050" y="2393019"/>
            <a:ext cx="4984749" cy="340770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t" anchorCtr="0" compatLnSpc="1">
            <a:prstTxWarp prst="textNoShape">
              <a:avLst/>
            </a:prstTxWarp>
          </a:bodyPr>
          <a:lstStyle/>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Choose correct tool for Task, Native mobile client, Power App or Xamarin</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Enable access to important reports, wherever and whenever you need them. </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Build no-code or low-code apps within PowerApps or using Azure SDK.</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Ensure data consistency across apps, regardless of how users choose to access data.</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Option to embed Power App within UX </a:t>
            </a:r>
          </a:p>
        </p:txBody>
      </p:sp>
      <p:sp>
        <p:nvSpPr>
          <p:cNvPr id="9" name="TextBox 8">
            <a:extLst>
              <a:ext uri="{FF2B5EF4-FFF2-40B4-BE49-F238E27FC236}">
                <a16:creationId xmlns:a16="http://schemas.microsoft.com/office/drawing/2014/main" id="{3779CCA8-BC19-472D-8E80-87AA340398E1}"/>
              </a:ext>
            </a:extLst>
          </p:cNvPr>
          <p:cNvSpPr txBox="1"/>
          <p:nvPr/>
        </p:nvSpPr>
        <p:spPr>
          <a:xfrm>
            <a:off x="527049" y="1231900"/>
            <a:ext cx="4808632" cy="902431"/>
          </a:xfrm>
          <a:prstGeom prst="rect">
            <a:avLst/>
          </a:prstGeom>
          <a:noFill/>
        </p:spPr>
        <p:txBody>
          <a:bodyPr wrap="square" lIns="0" tIns="0" rIns="0" bIns="0" rtlCol="0" anchor="ctr">
            <a:noAutofit/>
          </a:bodyPr>
          <a:lstStyle/>
          <a:p>
            <a:pPr marL="0" marR="0" lvl="0" indent="0" algn="l" defTabSz="684973" rtl="0" eaLnBrk="1" fontAlgn="base" latinLnBrk="0" hangingPunct="1">
              <a:lnSpc>
                <a:spcPct val="100000"/>
              </a:lnSpc>
              <a:spcBef>
                <a:spcPct val="0"/>
              </a:spcBef>
              <a:spcAft>
                <a:spcPts val="588"/>
              </a:spcAft>
              <a:buClrTx/>
              <a:buSzTx/>
              <a:buFontTx/>
              <a:buNone/>
              <a:tabLst/>
              <a:defRPr/>
            </a:pPr>
            <a:r>
              <a:rPr kumimoji="0" lang="en-US" sz="2800" b="1"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rPr>
              <a:t>Mobile Choice</a:t>
            </a:r>
          </a:p>
        </p:txBody>
      </p:sp>
      <p:sp>
        <p:nvSpPr>
          <p:cNvPr id="13" name="TextBox 12">
            <a:extLst>
              <a:ext uri="{FF2B5EF4-FFF2-40B4-BE49-F238E27FC236}">
                <a16:creationId xmlns:a16="http://schemas.microsoft.com/office/drawing/2014/main" id="{32410AB4-DD27-4F1B-A066-3FD63ED82C06}"/>
              </a:ext>
            </a:extLst>
          </p:cNvPr>
          <p:cNvSpPr txBox="1"/>
          <p:nvPr/>
        </p:nvSpPr>
        <p:spPr>
          <a:xfrm>
            <a:off x="527049" y="392969"/>
            <a:ext cx="4845051" cy="838931"/>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8272"/>
                </a:solidFill>
                <a:effectLst/>
                <a:uLnTx/>
                <a:uFillTx/>
                <a:latin typeface="Segoe UI Semibold"/>
                <a:ea typeface="+mn-ea"/>
                <a:cs typeface="+mn-cs"/>
              </a:rPr>
              <a:t>Build and deploy scalable web and mobile client apps: </a:t>
            </a:r>
          </a:p>
        </p:txBody>
      </p:sp>
      <p:grpSp>
        <p:nvGrpSpPr>
          <p:cNvPr id="5" name="Group 4">
            <a:extLst>
              <a:ext uri="{FF2B5EF4-FFF2-40B4-BE49-F238E27FC236}">
                <a16:creationId xmlns:a16="http://schemas.microsoft.com/office/drawing/2014/main" id="{89EDF5C0-7C07-41F9-A269-008B4653F7BF}"/>
              </a:ext>
            </a:extLst>
          </p:cNvPr>
          <p:cNvGrpSpPr/>
          <p:nvPr/>
        </p:nvGrpSpPr>
        <p:grpSpPr>
          <a:xfrm>
            <a:off x="5638800" y="1248995"/>
            <a:ext cx="6378014" cy="4360009"/>
            <a:chOff x="5675219" y="1248995"/>
            <a:chExt cx="6378014" cy="4360009"/>
          </a:xfrm>
        </p:grpSpPr>
        <p:pic>
          <p:nvPicPr>
            <p:cNvPr id="3" name="Picture 2">
              <a:extLst>
                <a:ext uri="{FF2B5EF4-FFF2-40B4-BE49-F238E27FC236}">
                  <a16:creationId xmlns:a16="http://schemas.microsoft.com/office/drawing/2014/main" id="{3F01274B-CA99-4903-A9FD-5381753F7CDB}"/>
                </a:ext>
              </a:extLst>
            </p:cNvPr>
            <p:cNvPicPr>
              <a:picLocks noChangeAspect="1"/>
            </p:cNvPicPr>
            <p:nvPr/>
          </p:nvPicPr>
          <p:blipFill>
            <a:blip r:embed="rId4"/>
            <a:stretch>
              <a:fillRect/>
            </a:stretch>
          </p:blipFill>
          <p:spPr>
            <a:xfrm>
              <a:off x="5675219" y="1248995"/>
              <a:ext cx="6378014" cy="4360008"/>
            </a:xfrm>
            <a:prstGeom prst="rect">
              <a:avLst/>
            </a:prstGeom>
            <a:scene3d>
              <a:camera prst="perspectiveLeft"/>
              <a:lightRig rig="threePt" dir="t"/>
            </a:scene3d>
          </p:spPr>
        </p:pic>
        <p:pic>
          <p:nvPicPr>
            <p:cNvPr id="2" name="Picture 1">
              <a:extLst>
                <a:ext uri="{FF2B5EF4-FFF2-40B4-BE49-F238E27FC236}">
                  <a16:creationId xmlns:a16="http://schemas.microsoft.com/office/drawing/2014/main" id="{92A2363D-11B5-45F1-9AB7-6A9E5083E070}"/>
                </a:ext>
              </a:extLst>
            </p:cNvPr>
            <p:cNvPicPr>
              <a:picLocks noChangeAspect="1"/>
            </p:cNvPicPr>
            <p:nvPr/>
          </p:nvPicPr>
          <p:blipFill>
            <a:blip r:embed="rId5"/>
            <a:stretch>
              <a:fillRect/>
            </a:stretch>
          </p:blipFill>
          <p:spPr>
            <a:xfrm>
              <a:off x="5691474" y="1399592"/>
              <a:ext cx="1953635" cy="4091082"/>
            </a:xfrm>
            <a:prstGeom prst="rect">
              <a:avLst/>
            </a:prstGeom>
            <a:ln>
              <a:solidFill>
                <a:schemeClr val="tx2"/>
              </a:solidFill>
            </a:ln>
            <a:scene3d>
              <a:camera prst="perspectiveLeft"/>
              <a:lightRig rig="threePt" dir="t"/>
            </a:scene3d>
          </p:spPr>
        </p:pic>
        <p:pic>
          <p:nvPicPr>
            <p:cNvPr id="4" name="Picture 3">
              <a:extLst>
                <a:ext uri="{FF2B5EF4-FFF2-40B4-BE49-F238E27FC236}">
                  <a16:creationId xmlns:a16="http://schemas.microsoft.com/office/drawing/2014/main" id="{64010274-2258-4FBB-BA41-3802AD6211CC}"/>
                </a:ext>
              </a:extLst>
            </p:cNvPr>
            <p:cNvPicPr>
              <a:picLocks noChangeAspect="1"/>
            </p:cNvPicPr>
            <p:nvPr/>
          </p:nvPicPr>
          <p:blipFill>
            <a:blip r:embed="rId6"/>
            <a:stretch>
              <a:fillRect/>
            </a:stretch>
          </p:blipFill>
          <p:spPr>
            <a:xfrm>
              <a:off x="7634964" y="1287624"/>
              <a:ext cx="2060193" cy="4321380"/>
            </a:xfrm>
            <a:prstGeom prst="rect">
              <a:avLst/>
            </a:prstGeom>
            <a:ln>
              <a:solidFill>
                <a:schemeClr val="tx2"/>
              </a:solidFill>
            </a:ln>
            <a:scene3d>
              <a:camera prst="perspectiveLeft"/>
              <a:lightRig rig="threePt" dir="t"/>
            </a:scene3d>
          </p:spPr>
        </p:pic>
      </p:grpSp>
      <p:sp>
        <p:nvSpPr>
          <p:cNvPr id="12" name="!!CLIENTS">
            <a:extLst>
              <a:ext uri="{FF2B5EF4-FFF2-40B4-BE49-F238E27FC236}">
                <a16:creationId xmlns:a16="http://schemas.microsoft.com/office/drawing/2014/main" id="{2AD910A2-B3DB-43A4-9845-1C62BCB7C8F3}"/>
              </a:ext>
            </a:extLst>
          </p:cNvPr>
          <p:cNvSpPr/>
          <p:nvPr/>
        </p:nvSpPr>
        <p:spPr bwMode="auto">
          <a:xfrm>
            <a:off x="508720" y="1459042"/>
            <a:ext cx="3453679" cy="534858"/>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endParaRPr kumimoji="0" lang="en-US" sz="1000" b="0" i="0" u="none" strike="noStrike" kern="1200" cap="all" spc="0" normalizeH="0" baseline="0" noProof="0">
              <a:ln>
                <a:noFill/>
              </a:ln>
              <a:gradFill>
                <a:gsLst>
                  <a:gs pos="2917">
                    <a:srgbClr val="3C3C41"/>
                  </a:gs>
                  <a:gs pos="30000">
                    <a:srgbClr val="3C3C41"/>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428459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BC37AE0C-31C8-417C-8B85-069F62F3E599}"/>
              </a:ext>
            </a:extLst>
          </p:cNvPr>
          <p:cNvSpPr/>
          <p:nvPr/>
        </p:nvSpPr>
        <p:spPr bwMode="auto">
          <a:xfrm>
            <a:off x="5638800" y="0"/>
            <a:ext cx="655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87CB7753-7DD8-4830-87EC-BA36A7AE4D54}"/>
              </a:ext>
            </a:extLst>
          </p:cNvPr>
          <p:cNvSpPr/>
          <p:nvPr/>
        </p:nvSpPr>
        <p:spPr bwMode="auto">
          <a:xfrm>
            <a:off x="527050" y="2393020"/>
            <a:ext cx="4984749" cy="2617130"/>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t" anchorCtr="0" compatLnSpc="1">
            <a:prstTxWarp prst="textNoShape">
              <a:avLst/>
            </a:prstTxWarp>
          </a:bodyPr>
          <a:lstStyle/>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Connect and unify your data with ease and use prebuilt connectors </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Create custom entities </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Common Data Service and Dual Write</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Data Management Suite</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AppSource.microsoft.com </a:t>
            </a:r>
          </a:p>
          <a:p>
            <a:pPr marL="0" marR="0" lvl="0" indent="0" algn="l" defTabSz="932472" rtl="0" eaLnBrk="1" fontAlgn="base"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Segoe UI"/>
            </a:endParaRPr>
          </a:p>
        </p:txBody>
      </p:sp>
      <p:sp>
        <p:nvSpPr>
          <p:cNvPr id="10" name="TextBox 9">
            <a:extLst>
              <a:ext uri="{FF2B5EF4-FFF2-40B4-BE49-F238E27FC236}">
                <a16:creationId xmlns:a16="http://schemas.microsoft.com/office/drawing/2014/main" id="{6EC5143A-FFED-4D37-90BF-ADA222A34550}"/>
              </a:ext>
            </a:extLst>
          </p:cNvPr>
          <p:cNvSpPr txBox="1"/>
          <p:nvPr/>
        </p:nvSpPr>
        <p:spPr>
          <a:xfrm>
            <a:off x="527049" y="1231900"/>
            <a:ext cx="4808632" cy="902431"/>
          </a:xfrm>
          <a:prstGeom prst="rect">
            <a:avLst/>
          </a:prstGeom>
          <a:noFill/>
        </p:spPr>
        <p:txBody>
          <a:bodyPr wrap="square" lIns="0" tIns="0" rIns="0" bIns="0" rtlCol="0" anchor="ctr">
            <a:noAutofit/>
          </a:bodyPr>
          <a:lstStyle/>
          <a:p>
            <a:pPr marL="0" marR="0" lvl="0" indent="0" algn="l" defTabSz="684973" rtl="0" eaLnBrk="1" fontAlgn="base" latinLnBrk="0" hangingPunct="1">
              <a:lnSpc>
                <a:spcPct val="100000"/>
              </a:lnSpc>
              <a:spcBef>
                <a:spcPct val="0"/>
              </a:spcBef>
              <a:spcAft>
                <a:spcPts val="588"/>
              </a:spcAft>
              <a:buClrTx/>
              <a:buSzTx/>
              <a:buFontTx/>
              <a:buNone/>
              <a:tabLst/>
              <a:defRPr/>
            </a:pPr>
            <a:r>
              <a:rPr kumimoji="0" lang="en-US" sz="2800" b="1"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rPr>
              <a:t>Integration unification</a:t>
            </a:r>
          </a:p>
        </p:txBody>
      </p:sp>
      <p:sp>
        <p:nvSpPr>
          <p:cNvPr id="11" name="TextBox 10">
            <a:extLst>
              <a:ext uri="{FF2B5EF4-FFF2-40B4-BE49-F238E27FC236}">
                <a16:creationId xmlns:a16="http://schemas.microsoft.com/office/drawing/2014/main" id="{31F3F7B7-F0C9-4E6B-A7AC-DE8CA8A4FA67}"/>
              </a:ext>
            </a:extLst>
          </p:cNvPr>
          <p:cNvSpPr txBox="1"/>
          <p:nvPr/>
        </p:nvSpPr>
        <p:spPr>
          <a:xfrm>
            <a:off x="527049" y="392969"/>
            <a:ext cx="4845051" cy="838931"/>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8272"/>
                </a:solidFill>
                <a:effectLst/>
                <a:uLnTx/>
                <a:uFillTx/>
                <a:latin typeface="Segoe UI Semibold"/>
                <a:ea typeface="+mn-ea"/>
                <a:cs typeface="+mn-cs"/>
              </a:rPr>
              <a:t>Enable effective business processes: </a:t>
            </a:r>
          </a:p>
        </p:txBody>
      </p:sp>
      <p:sp>
        <p:nvSpPr>
          <p:cNvPr id="12" name="!!NTEGRATION">
            <a:extLst>
              <a:ext uri="{FF2B5EF4-FFF2-40B4-BE49-F238E27FC236}">
                <a16:creationId xmlns:a16="http://schemas.microsoft.com/office/drawing/2014/main" id="{042368CA-BC73-43B1-8A1B-0C75A7E7298E}"/>
              </a:ext>
            </a:extLst>
          </p:cNvPr>
          <p:cNvSpPr/>
          <p:nvPr/>
        </p:nvSpPr>
        <p:spPr bwMode="auto">
          <a:xfrm>
            <a:off x="490630" y="1437490"/>
            <a:ext cx="3954370" cy="633341"/>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endParaRPr>
          </a:p>
        </p:txBody>
      </p:sp>
      <p:pic>
        <p:nvPicPr>
          <p:cNvPr id="4" name="mapping">
            <a:hlinkClick r:id="" action="ppaction://media"/>
            <a:extLst>
              <a:ext uri="{FF2B5EF4-FFF2-40B4-BE49-F238E27FC236}">
                <a16:creationId xmlns:a16="http://schemas.microsoft.com/office/drawing/2014/main" id="{EF7291D4-6B5B-4AD7-9E11-6A6CCCD8A7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6353" y="1308770"/>
            <a:ext cx="6666342" cy="3964565"/>
          </a:xfrm>
          <a:prstGeom prst="roundRect">
            <a:avLst>
              <a:gd name="adj" fmla="val 1485"/>
            </a:avLst>
          </a:prstGeom>
          <a:ln>
            <a:noFill/>
          </a:ln>
          <a:effectLst>
            <a:outerShdw blurRad="241300" dist="50800" dir="17400000" sy="23000" kx="-1200000" algn="bl" rotWithShape="0">
              <a:srgbClr val="000000">
                <a:alpha val="16000"/>
              </a:srgbClr>
            </a:outerShdw>
          </a:effectLst>
          <a:scene3d>
            <a:camera prst="perspectiveLeft" fov="2700000">
              <a:rot lat="0" lon="1200000" rev="0"/>
            </a:camera>
            <a:lightRig rig="balanced" dir="t"/>
          </a:scene3d>
          <a:sp3d contourW="12700">
            <a:contourClr>
              <a:srgbClr val="7F7F7F"/>
            </a:contourClr>
          </a:sp3d>
        </p:spPr>
      </p:pic>
    </p:spTree>
    <p:extLst>
      <p:ext uri="{BB962C8B-B14F-4D97-AF65-F5344CB8AC3E}">
        <p14:creationId xmlns:p14="http://schemas.microsoft.com/office/powerpoint/2010/main" val="3280058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B339BC51-613C-2A47-848D-B7B5E179B1F1}"/>
              </a:ext>
            </a:extLst>
          </p:cNvPr>
          <p:cNvSpPr/>
          <p:nvPr/>
        </p:nvSpPr>
        <p:spPr>
          <a:xfrm>
            <a:off x="464976" y="2198512"/>
            <a:ext cx="3650836" cy="2824701"/>
          </a:xfrm>
          <a:prstGeom prst="roundRect">
            <a:avLst>
              <a:gd name="adj" fmla="val 3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3F9B8BA0-0163-6542-BE0E-802C9AB26981}"/>
              </a:ext>
            </a:extLst>
          </p:cNvPr>
          <p:cNvSpPr/>
          <p:nvPr/>
        </p:nvSpPr>
        <p:spPr>
          <a:xfrm>
            <a:off x="4266205" y="2198512"/>
            <a:ext cx="3650836" cy="2824701"/>
          </a:xfrm>
          <a:prstGeom prst="roundRect">
            <a:avLst>
              <a:gd name="adj" fmla="val 3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A51A8F66-210B-104D-8A5B-BBA6A2E54315}"/>
              </a:ext>
            </a:extLst>
          </p:cNvPr>
          <p:cNvSpPr/>
          <p:nvPr/>
        </p:nvSpPr>
        <p:spPr>
          <a:xfrm>
            <a:off x="8067435" y="2198512"/>
            <a:ext cx="3650836" cy="2824701"/>
          </a:xfrm>
          <a:prstGeom prst="roundRect">
            <a:avLst>
              <a:gd name="adj" fmla="val 3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86507-7385-0942-AEE3-E94CE8422C35}"/>
              </a:ext>
            </a:extLst>
          </p:cNvPr>
          <p:cNvSpPr txBox="1">
            <a:spLocks/>
          </p:cNvSpPr>
          <p:nvPr/>
        </p:nvSpPr>
        <p:spPr>
          <a:xfrm>
            <a:off x="464976" y="466044"/>
            <a:ext cx="11262045" cy="6096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r>
              <a:rPr lang="en-US" dirty="0"/>
              <a:t>Why Microsoft Business Applications?</a:t>
            </a:r>
          </a:p>
        </p:txBody>
      </p:sp>
      <p:sp>
        <p:nvSpPr>
          <p:cNvPr id="3" name="Title 1">
            <a:extLst>
              <a:ext uri="{FF2B5EF4-FFF2-40B4-BE49-F238E27FC236}">
                <a16:creationId xmlns:a16="http://schemas.microsoft.com/office/drawing/2014/main" id="{3E871657-046E-654C-AE5E-29E29C2A4BCE}"/>
              </a:ext>
            </a:extLst>
          </p:cNvPr>
          <p:cNvSpPr txBox="1">
            <a:spLocks/>
          </p:cNvSpPr>
          <p:nvPr/>
        </p:nvSpPr>
        <p:spPr>
          <a:xfrm>
            <a:off x="464978" y="1066781"/>
            <a:ext cx="8686800" cy="530994"/>
          </a:xfrm>
          <a:prstGeom prst="rect">
            <a:avLst/>
          </a:prstGeom>
        </p:spPr>
        <p:txBody>
          <a:bodyPr vert="horz" lIns="0" tIns="0" rIns="0" bIns="0" rtlCol="0" anchor="t">
            <a:norm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0" i="0">
                <a:latin typeface="Segoe UI Semibold" panose="020B0502040204020203" pitchFamily="34" charset="0"/>
                <a:cs typeface="Segoe UI Semibold" panose="020B0502040204020203" pitchFamily="34" charset="0"/>
              </a:defRPr>
            </a:lvl2pPr>
            <a:lvl3pPr indent="0">
              <a:lnSpc>
                <a:spcPct val="90000"/>
              </a:lnSpc>
              <a:spcBef>
                <a:spcPts val="500"/>
              </a:spcBef>
              <a:buFont typeface="Arial" panose="020B0604020202020204" pitchFamily="34" charset="0"/>
              <a:buNone/>
              <a:defRPr sz="2000" b="1">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noProof="0"/>
              <a:t>Build and grow a practice quickly with industry-leading innovation </a:t>
            </a:r>
          </a:p>
        </p:txBody>
      </p:sp>
      <p:grpSp>
        <p:nvGrpSpPr>
          <p:cNvPr id="20" name="Group 19">
            <a:extLst>
              <a:ext uri="{FF2B5EF4-FFF2-40B4-BE49-F238E27FC236}">
                <a16:creationId xmlns:a16="http://schemas.microsoft.com/office/drawing/2014/main" id="{EDB51AE5-A01F-884F-8511-D98EBD0AC2A8}"/>
              </a:ext>
            </a:extLst>
          </p:cNvPr>
          <p:cNvGrpSpPr/>
          <p:nvPr/>
        </p:nvGrpSpPr>
        <p:grpSpPr>
          <a:xfrm>
            <a:off x="750587" y="2400988"/>
            <a:ext cx="3197427" cy="2297828"/>
            <a:chOff x="917721" y="2704046"/>
            <a:chExt cx="3197427" cy="2297828"/>
          </a:xfrm>
        </p:grpSpPr>
        <p:pic>
          <p:nvPicPr>
            <p:cNvPr id="4" name="Picture Placeholder 35">
              <a:extLst>
                <a:ext uri="{FF2B5EF4-FFF2-40B4-BE49-F238E27FC236}">
                  <a16:creationId xmlns:a16="http://schemas.microsoft.com/office/drawing/2014/main" id="{64C9A59A-0AA5-5140-95E8-302F0542C42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0000" b="-50000"/>
            <a:stretch/>
          </p:blipFill>
          <p:spPr>
            <a:xfrm>
              <a:off x="917722" y="2704046"/>
              <a:ext cx="748680" cy="748680"/>
            </a:xfrm>
            <a:prstGeom prst="rect">
              <a:avLst/>
            </a:prstGeom>
          </p:spPr>
        </p:pic>
        <p:sp>
          <p:nvSpPr>
            <p:cNvPr id="7" name="Text Placeholder 2">
              <a:extLst>
                <a:ext uri="{FF2B5EF4-FFF2-40B4-BE49-F238E27FC236}">
                  <a16:creationId xmlns:a16="http://schemas.microsoft.com/office/drawing/2014/main" id="{6327C24D-DFC4-4142-9232-B68FA5B06284}"/>
                </a:ext>
              </a:extLst>
            </p:cNvPr>
            <p:cNvSpPr txBox="1">
              <a:spLocks/>
            </p:cNvSpPr>
            <p:nvPr/>
          </p:nvSpPr>
          <p:spPr>
            <a:xfrm>
              <a:off x="917722" y="3480123"/>
              <a:ext cx="2994062" cy="332399"/>
            </a:xfrm>
            <a:prstGeom prst="rect">
              <a:avLst/>
            </a:prstGeom>
          </p:spPr>
          <p:txBody>
            <a:bodyPr vert="horz" wrap="square" lIns="0" tIns="0" rIns="0" bIns="0" rtlCol="0" anchor="b">
              <a:spAutoFit/>
            </a:bodyPr>
            <a:lstStyle>
              <a:defPPr>
                <a:defRPr lang="en-US"/>
              </a:defPPr>
              <a:lvl1pPr lvl="0" indent="0">
                <a:lnSpc>
                  <a:spcPct val="90000"/>
                </a:lnSpc>
                <a:spcBef>
                  <a:spcPts val="1000"/>
                </a:spcBef>
                <a:buFont typeface="Arial" panose="020B0604020202020204" pitchFamily="34" charset="0"/>
                <a:buNone/>
                <a:defRPr b="1" i="0" baseline="0">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i="0">
                  <a:latin typeface="Segoe UI Semibold" panose="020B0502040204020203" pitchFamily="34" charset="0"/>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defRPr b="1" i="0">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noProof="0" dirty="0"/>
                <a:t>Lead with innovation</a:t>
              </a:r>
            </a:p>
          </p:txBody>
        </p:sp>
        <p:sp>
          <p:nvSpPr>
            <p:cNvPr id="10" name="Text Placeholder 20">
              <a:extLst>
                <a:ext uri="{FF2B5EF4-FFF2-40B4-BE49-F238E27FC236}">
                  <a16:creationId xmlns:a16="http://schemas.microsoft.com/office/drawing/2014/main" id="{8E114B17-8679-8344-9E00-3AB339296EE9}"/>
                </a:ext>
              </a:extLst>
            </p:cNvPr>
            <p:cNvSpPr txBox="1">
              <a:spLocks/>
            </p:cNvSpPr>
            <p:nvPr/>
          </p:nvSpPr>
          <p:spPr>
            <a:xfrm>
              <a:off x="917721" y="3801545"/>
              <a:ext cx="3197427" cy="1200329"/>
            </a:xfrm>
            <a:prstGeom prst="rect">
              <a:avLst/>
            </a:prstGeom>
          </p:spPr>
          <p:txBody>
            <a:bodyPr vert="horz" wrap="square" lIns="0" tIns="9144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Modular, highly customizable apps built on a unified platform of common data services, AI, and business intelligence can help you </a:t>
              </a:r>
              <a:r>
                <a:rPr kumimoji="0" lang="en-US" sz="1600" b="1" u="none" strike="noStrike" kern="1200" cap="none" spc="0" normalizeH="0" baseline="0" noProof="0" dirty="0">
                  <a:ln>
                    <a:noFill/>
                  </a:ln>
                  <a:solidFill>
                    <a:sysClr val="windowText" lastClr="000000"/>
                  </a:solidFill>
                  <a:effectLst/>
                  <a:uLnTx/>
                  <a:uFillTx/>
                </a:rPr>
                <a:t>differentiate your offerings</a:t>
              </a:r>
              <a:r>
                <a:rPr kumimoji="0" lang="en-US" sz="16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t>
              </a:r>
            </a:p>
          </p:txBody>
        </p:sp>
      </p:grpSp>
      <p:grpSp>
        <p:nvGrpSpPr>
          <p:cNvPr id="19" name="Group 18">
            <a:extLst>
              <a:ext uri="{FF2B5EF4-FFF2-40B4-BE49-F238E27FC236}">
                <a16:creationId xmlns:a16="http://schemas.microsoft.com/office/drawing/2014/main" id="{FF2F8437-0262-8343-81C1-D4C3357284C6}"/>
              </a:ext>
            </a:extLst>
          </p:cNvPr>
          <p:cNvGrpSpPr/>
          <p:nvPr/>
        </p:nvGrpSpPr>
        <p:grpSpPr>
          <a:xfrm>
            <a:off x="4473945" y="2455288"/>
            <a:ext cx="3296334" cy="2021929"/>
            <a:chOff x="4598304" y="2758346"/>
            <a:chExt cx="3296334" cy="2021929"/>
          </a:xfrm>
        </p:grpSpPr>
        <p:pic>
          <p:nvPicPr>
            <p:cNvPr id="5" name="Picture Placeholder 34">
              <a:extLst>
                <a:ext uri="{FF2B5EF4-FFF2-40B4-BE49-F238E27FC236}">
                  <a16:creationId xmlns:a16="http://schemas.microsoft.com/office/drawing/2014/main" id="{63394873-ED91-304D-A7C4-51377DAC700F}"/>
                </a:ext>
              </a:extLst>
            </p:cNvPr>
            <p:cNvPicPr>
              <a:picLocks noChangeAspect="1"/>
            </p:cNvPicPr>
            <p:nvPr/>
          </p:nvPicPr>
          <p:blipFill>
            <a:blip r:embed="rId4"/>
            <a:srcRect/>
            <a:stretch>
              <a:fillRect/>
            </a:stretch>
          </p:blipFill>
          <p:spPr>
            <a:xfrm>
              <a:off x="4605043" y="2758346"/>
              <a:ext cx="640080" cy="640080"/>
            </a:xfrm>
            <a:prstGeom prst="rect">
              <a:avLst/>
            </a:prstGeom>
          </p:spPr>
        </p:pic>
        <p:sp>
          <p:nvSpPr>
            <p:cNvPr id="8" name="Text Placeholder 18">
              <a:extLst>
                <a:ext uri="{FF2B5EF4-FFF2-40B4-BE49-F238E27FC236}">
                  <a16:creationId xmlns:a16="http://schemas.microsoft.com/office/drawing/2014/main" id="{3279C959-0365-C542-A8F6-48EB87EB2A85}"/>
                </a:ext>
              </a:extLst>
            </p:cNvPr>
            <p:cNvSpPr txBox="1">
              <a:spLocks/>
            </p:cNvSpPr>
            <p:nvPr/>
          </p:nvSpPr>
          <p:spPr>
            <a:xfrm>
              <a:off x="4598304" y="3480123"/>
              <a:ext cx="3296334" cy="332399"/>
            </a:xfrm>
            <a:prstGeom prst="rect">
              <a:avLst/>
            </a:prstGeom>
          </p:spPr>
          <p:txBody>
            <a:bodyPr vert="horz" lIns="0" tIns="0" rIns="0" bIns="0" rtlCol="0" anchor="b">
              <a:spAutoFit/>
            </a:bodyPr>
            <a:lstStyle>
              <a:defPPr>
                <a:defRPr lang="en-US"/>
              </a:defPPr>
              <a:lvl1pPr lvl="0" indent="0">
                <a:lnSpc>
                  <a:spcPct val="90000"/>
                </a:lnSpc>
                <a:spcBef>
                  <a:spcPts val="1000"/>
                </a:spcBef>
                <a:buFont typeface="Arial" panose="020B0604020202020204" pitchFamily="34" charset="0"/>
                <a:buNone/>
                <a:defRPr b="1" i="0" baseline="0">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i="0">
                  <a:latin typeface="Segoe UI Semibold" panose="020B0502040204020203" pitchFamily="34" charset="0"/>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defRPr b="1" i="0">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noProof="0" dirty="0"/>
                <a:t>Build on your strengths</a:t>
              </a:r>
            </a:p>
          </p:txBody>
        </p:sp>
        <p:sp>
          <p:nvSpPr>
            <p:cNvPr id="11" name="Text Placeholder 21">
              <a:extLst>
                <a:ext uri="{FF2B5EF4-FFF2-40B4-BE49-F238E27FC236}">
                  <a16:creationId xmlns:a16="http://schemas.microsoft.com/office/drawing/2014/main" id="{0EA4A2DB-084B-934B-BE78-3145C1AAC124}"/>
                </a:ext>
              </a:extLst>
            </p:cNvPr>
            <p:cNvSpPr txBox="1">
              <a:spLocks/>
            </p:cNvSpPr>
            <p:nvPr/>
          </p:nvSpPr>
          <p:spPr>
            <a:xfrm>
              <a:off x="4598304" y="3801546"/>
              <a:ext cx="3143616" cy="978729"/>
            </a:xfrm>
            <a:prstGeom prst="rect">
              <a:avLst/>
            </a:prstGeom>
          </p:spPr>
          <p:txBody>
            <a:bodyPr vert="horz" wrap="square" lIns="0" tIns="9144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Microsoft makes it </a:t>
              </a:r>
              <a:r>
                <a:rPr lang="en-US" sz="1600" b="1" dirty="0">
                  <a:solidFill>
                    <a:sysClr val="windowText" lastClr="000000"/>
                  </a:solidFill>
                </a:rPr>
                <a:t>easier to enter new markets</a:t>
              </a:r>
              <a:r>
                <a:rPr kumimoji="0" lang="en-US" sz="16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 using the Microsoft development and management tools you already know.</a:t>
              </a:r>
            </a:p>
          </p:txBody>
        </p:sp>
      </p:grpSp>
      <p:grpSp>
        <p:nvGrpSpPr>
          <p:cNvPr id="18" name="Group 17">
            <a:extLst>
              <a:ext uri="{FF2B5EF4-FFF2-40B4-BE49-F238E27FC236}">
                <a16:creationId xmlns:a16="http://schemas.microsoft.com/office/drawing/2014/main" id="{8ACC228F-74A1-1D4B-961A-24537B88EC49}"/>
              </a:ext>
            </a:extLst>
          </p:cNvPr>
          <p:cNvGrpSpPr/>
          <p:nvPr/>
        </p:nvGrpSpPr>
        <p:grpSpPr>
          <a:xfrm>
            <a:off x="8361793" y="2455288"/>
            <a:ext cx="3079619" cy="2021929"/>
            <a:chOff x="8581157" y="2758346"/>
            <a:chExt cx="3079619" cy="2021929"/>
          </a:xfrm>
        </p:grpSpPr>
        <p:pic>
          <p:nvPicPr>
            <p:cNvPr id="6" name="Picture Placeholder 36">
              <a:extLst>
                <a:ext uri="{FF2B5EF4-FFF2-40B4-BE49-F238E27FC236}">
                  <a16:creationId xmlns:a16="http://schemas.microsoft.com/office/drawing/2014/main" id="{2B50810E-74B0-D44C-8DAD-7E768246D306}"/>
                </a:ext>
              </a:extLst>
            </p:cNvPr>
            <p:cNvPicPr>
              <a:picLocks noChangeAspect="1"/>
            </p:cNvPicPr>
            <p:nvPr/>
          </p:nvPicPr>
          <p:blipFill rotWithShape="1">
            <a:blip r:embed="rId5"/>
            <a:srcRect/>
            <a:stretch/>
          </p:blipFill>
          <p:spPr>
            <a:xfrm>
              <a:off x="8581158" y="2758346"/>
              <a:ext cx="640080" cy="640080"/>
            </a:xfrm>
            <a:prstGeom prst="rect">
              <a:avLst/>
            </a:prstGeom>
          </p:spPr>
        </p:pic>
        <p:sp>
          <p:nvSpPr>
            <p:cNvPr id="9" name="Text Placeholder 19">
              <a:extLst>
                <a:ext uri="{FF2B5EF4-FFF2-40B4-BE49-F238E27FC236}">
                  <a16:creationId xmlns:a16="http://schemas.microsoft.com/office/drawing/2014/main" id="{401BC722-61CC-A74B-9C63-0C4CD1DEA385}"/>
                </a:ext>
              </a:extLst>
            </p:cNvPr>
            <p:cNvSpPr txBox="1">
              <a:spLocks/>
            </p:cNvSpPr>
            <p:nvPr/>
          </p:nvSpPr>
          <p:spPr>
            <a:xfrm>
              <a:off x="8581158" y="3480123"/>
              <a:ext cx="3079618" cy="332399"/>
            </a:xfrm>
            <a:prstGeom prst="rect">
              <a:avLst/>
            </a:prstGeom>
          </p:spPr>
          <p:txBody>
            <a:bodyPr vert="horz" wrap="square" lIns="0" tIns="0" rIns="0" bIns="0" rtlCol="0" anchor="b">
              <a:spAutoFit/>
            </a:bodyPr>
            <a:lstStyle>
              <a:defPPr>
                <a:defRPr lang="en-US"/>
              </a:defPPr>
              <a:lvl1pPr lvl="0" indent="0">
                <a:lnSpc>
                  <a:spcPct val="90000"/>
                </a:lnSpc>
                <a:spcBef>
                  <a:spcPts val="1000"/>
                </a:spcBef>
                <a:buFont typeface="Arial" panose="020B0604020202020204" pitchFamily="34" charset="0"/>
                <a:buNone/>
                <a:defRPr b="1" i="0" baseline="0">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b="1"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i="0">
                  <a:latin typeface="Segoe UI Semibold" panose="020B0502040204020203" pitchFamily="34" charset="0"/>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defRPr b="1" i="0">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noProof="0" dirty="0"/>
                <a:t>Broaden your reach</a:t>
              </a:r>
            </a:p>
          </p:txBody>
        </p:sp>
        <p:sp>
          <p:nvSpPr>
            <p:cNvPr id="12" name="Text Placeholder 22">
              <a:extLst>
                <a:ext uri="{FF2B5EF4-FFF2-40B4-BE49-F238E27FC236}">
                  <a16:creationId xmlns:a16="http://schemas.microsoft.com/office/drawing/2014/main" id="{529970B3-CCBE-5F49-AF42-1A0326896106}"/>
                </a:ext>
              </a:extLst>
            </p:cNvPr>
            <p:cNvSpPr txBox="1">
              <a:spLocks/>
            </p:cNvSpPr>
            <p:nvPr/>
          </p:nvSpPr>
          <p:spPr>
            <a:xfrm>
              <a:off x="8581157" y="3801546"/>
              <a:ext cx="3079619" cy="978729"/>
            </a:xfrm>
            <a:prstGeom prst="rect">
              <a:avLst/>
            </a:prstGeom>
          </p:spPr>
          <p:txBody>
            <a:bodyPr vert="horz" wrap="square" lIns="0" tIns="9144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dirty="0">
                  <a:solidFill>
                    <a:sysClr val="windowText" lastClr="000000"/>
                  </a:solidFill>
                </a:rPr>
                <a:t>Accelerate business results </a:t>
              </a:r>
              <a:r>
                <a:rPr kumimoji="0" lang="en-US" sz="16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with Microsoft partner marketing resources that increase the impact and visibility of your services.</a:t>
              </a:r>
            </a:p>
          </p:txBody>
        </p:sp>
      </p:grpSp>
    </p:spTree>
    <p:extLst>
      <p:ext uri="{BB962C8B-B14F-4D97-AF65-F5344CB8AC3E}">
        <p14:creationId xmlns:p14="http://schemas.microsoft.com/office/powerpoint/2010/main" val="9378764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94397398-0FB7-3F45-93A2-DFFDD89A377A}"/>
              </a:ext>
            </a:extLst>
          </p:cNvPr>
          <p:cNvSpPr/>
          <p:nvPr/>
        </p:nvSpPr>
        <p:spPr>
          <a:xfrm>
            <a:off x="8532061" y="4036492"/>
            <a:ext cx="3160238" cy="1675764"/>
          </a:xfrm>
          <a:prstGeom prst="roundRect">
            <a:avLst>
              <a:gd name="adj" fmla="val 768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FCF36AC-5F4A-2D49-8E9C-972D90B53793}"/>
              </a:ext>
            </a:extLst>
          </p:cNvPr>
          <p:cNvSpPr/>
          <p:nvPr/>
        </p:nvSpPr>
        <p:spPr>
          <a:xfrm>
            <a:off x="464976" y="1676802"/>
            <a:ext cx="3160238" cy="1675764"/>
          </a:xfrm>
          <a:prstGeom prst="roundRect">
            <a:avLst>
              <a:gd name="adj" fmla="val 768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86507-7385-0942-AEE3-E94CE8422C35}"/>
              </a:ext>
            </a:extLst>
          </p:cNvPr>
          <p:cNvSpPr txBox="1">
            <a:spLocks/>
          </p:cNvSpPr>
          <p:nvPr/>
        </p:nvSpPr>
        <p:spPr>
          <a:xfrm>
            <a:off x="464977" y="466044"/>
            <a:ext cx="7771880" cy="6096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r>
              <a:rPr lang="en-US"/>
              <a:t>Lead with Innovation</a:t>
            </a:r>
          </a:p>
        </p:txBody>
      </p:sp>
      <p:pic>
        <p:nvPicPr>
          <p:cNvPr id="8" name="Picture 7" descr="Image result for ebecs logo">
            <a:extLst>
              <a:ext uri="{FF2B5EF4-FFF2-40B4-BE49-F238E27FC236}">
                <a16:creationId xmlns:a16="http://schemas.microsoft.com/office/drawing/2014/main" id="{C3A6F8A7-8C2C-E34C-8CB6-3F79EF70148D}"/>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43071" y="2100631"/>
            <a:ext cx="2604047" cy="8281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rsm logo">
            <a:extLst>
              <a:ext uri="{FF2B5EF4-FFF2-40B4-BE49-F238E27FC236}">
                <a16:creationId xmlns:a16="http://schemas.microsoft.com/office/drawing/2014/main" id="{09F8DC68-C6BE-7A49-9336-1ADD40F5699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062686" y="4429616"/>
            <a:ext cx="2098987" cy="881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1244C6-247B-3143-AF70-6464DE0BF32B}"/>
              </a:ext>
            </a:extLst>
          </p:cNvPr>
          <p:cNvSpPr/>
          <p:nvPr/>
        </p:nvSpPr>
        <p:spPr>
          <a:xfrm>
            <a:off x="3908926" y="1795168"/>
            <a:ext cx="7611466" cy="1523494"/>
          </a:xfrm>
          <a:prstGeom prst="rect">
            <a:avLst/>
          </a:prstGeom>
        </p:spPr>
        <p:txBody>
          <a:bodyPr wrap="square">
            <a:spAutoFit/>
          </a:bodyPr>
          <a:lstStyle/>
          <a:p>
            <a:pPr>
              <a:spcAft>
                <a:spcPts val="600"/>
              </a:spcAft>
            </a:pPr>
            <a:r>
              <a:rPr lang="en-US" sz="2400" dirty="0">
                <a:latin typeface="Segoe UI" panose="020B0502040204020203" pitchFamily="34" charset="0"/>
                <a:cs typeface="Segoe UI" panose="020B0502040204020203" pitchFamily="34" charset="0"/>
              </a:rPr>
              <a:t>“We chose to partner with Microsoft because we trusted that they would constantly innovate and offer the industry-leading solution set.”</a:t>
            </a:r>
          </a:p>
          <a:p>
            <a:pPr algn="r"/>
            <a:r>
              <a:rPr lang="en-US" sz="1600" b="1" dirty="0">
                <a:latin typeface="Segoe UI" panose="020B0502040204020203" pitchFamily="34" charset="0"/>
                <a:cs typeface="Segoe UI" panose="020B0502040204020203" pitchFamily="34" charset="0"/>
              </a:rPr>
              <a:t>Sam </a:t>
            </a:r>
            <a:r>
              <a:rPr lang="en-US" sz="1600" b="1" dirty="0" err="1">
                <a:latin typeface="Segoe UI" panose="020B0502040204020203" pitchFamily="34" charset="0"/>
                <a:cs typeface="Segoe UI" panose="020B0502040204020203" pitchFamily="34" charset="0"/>
              </a:rPr>
              <a:t>Dharmasiri</a:t>
            </a:r>
            <a:r>
              <a:rPr lang="en-US" sz="1600" b="1"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Director, </a:t>
            </a:r>
            <a:r>
              <a:rPr lang="en-US" sz="1600" dirty="0" err="1">
                <a:latin typeface="Segoe UI" panose="020B0502040204020203" pitchFamily="34" charset="0"/>
                <a:cs typeface="Segoe UI" panose="020B0502040204020203" pitchFamily="34" charset="0"/>
              </a:rPr>
              <a:t>eBECS</a:t>
            </a:r>
            <a:endParaRPr lang="en-US" sz="2400"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B3362BCE-6940-E942-8164-DB09B2E9065F}"/>
              </a:ext>
            </a:extLst>
          </p:cNvPr>
          <p:cNvSpPr/>
          <p:nvPr/>
        </p:nvSpPr>
        <p:spPr>
          <a:xfrm>
            <a:off x="591930" y="4108656"/>
            <a:ext cx="7611466" cy="1523494"/>
          </a:xfrm>
          <a:prstGeom prst="rect">
            <a:avLst/>
          </a:prstGeom>
        </p:spPr>
        <p:txBody>
          <a:bodyPr wrap="square">
            <a:spAutoFit/>
          </a:bodyPr>
          <a:lstStyle/>
          <a:p>
            <a:pPr>
              <a:spcAft>
                <a:spcPts val="600"/>
              </a:spcAft>
            </a:pPr>
            <a:r>
              <a:rPr lang="en-US" sz="2400" dirty="0">
                <a:latin typeface="Segoe UI" panose="020B0502040204020203" pitchFamily="34" charset="0"/>
                <a:cs typeface="Segoe UI" panose="020B0502040204020203" pitchFamily="34" charset="0"/>
              </a:rPr>
              <a:t>“Partnering with Microsoft is the best bet if you want to future-proof your company. Their investment in innovation is unparalleled.”</a:t>
            </a:r>
          </a:p>
          <a:p>
            <a:pPr algn="r"/>
            <a:r>
              <a:rPr lang="en-US" sz="1600" b="1" dirty="0">
                <a:latin typeface="Segoe UI" panose="020B0502040204020203" pitchFamily="34" charset="0"/>
                <a:cs typeface="Segoe UI" panose="020B0502040204020203" pitchFamily="34" charset="0"/>
              </a:rPr>
              <a:t>Christian </a:t>
            </a:r>
            <a:r>
              <a:rPr lang="en-US" sz="1600" b="1" dirty="0" err="1">
                <a:latin typeface="Segoe UI" panose="020B0502040204020203" pitchFamily="34" charset="0"/>
                <a:cs typeface="Segoe UI" panose="020B0502040204020203" pitchFamily="34" charset="0"/>
              </a:rPr>
              <a:t>Hutter</a:t>
            </a:r>
            <a:r>
              <a:rPr lang="en-US" sz="1600" b="1"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Principal, RSM</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868418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D5681F6-8DDE-9341-807E-B06B7B4957B3}"/>
              </a:ext>
            </a:extLst>
          </p:cNvPr>
          <p:cNvSpPr txBox="1">
            <a:spLocks/>
          </p:cNvSpPr>
          <p:nvPr/>
        </p:nvSpPr>
        <p:spPr>
          <a:xfrm>
            <a:off x="457200" y="457200"/>
            <a:ext cx="11277600" cy="521208"/>
          </a:xfrm>
          <a:prstGeom prst="rect">
            <a:avLst/>
          </a:prstGeom>
        </p:spPr>
        <p:txBody>
          <a:bodyPr vert="horz" lIns="0" tIns="0" rIns="0" bIns="0" rtlCol="0" anchor="t">
            <a:noAutofit/>
          </a:bodyPr>
          <a:lstStyle>
            <a:defPPr>
              <a:defRPr lang="en-US"/>
            </a:defPPr>
            <a:lvl1pPr>
              <a:lnSpc>
                <a:spcPct val="90000"/>
              </a:lnSpc>
              <a:spcBef>
                <a:spcPct val="0"/>
              </a:spcBef>
              <a:buNone/>
              <a:defRPr sz="4000" b="0" i="0">
                <a:latin typeface="Segoe UI Semibold" panose="020B0502040204020203" pitchFamily="34" charset="0"/>
                <a:ea typeface="+mj-ea"/>
                <a:cs typeface="Segoe UI Semibold" panose="020B0502040204020203" pitchFamily="34" charset="0"/>
              </a:defRPr>
            </a:lvl1pPr>
          </a:lstStyle>
          <a:p>
            <a:pPr lvl="0"/>
            <a:r>
              <a:rPr lang="en-US" noProof="0"/>
              <a:t>Microsoft Business Applications ecosystem</a:t>
            </a:r>
          </a:p>
        </p:txBody>
      </p:sp>
      <p:sp>
        <p:nvSpPr>
          <p:cNvPr id="4" name="Power platform">
            <a:extLst>
              <a:ext uri="{FF2B5EF4-FFF2-40B4-BE49-F238E27FC236}">
                <a16:creationId xmlns:a16="http://schemas.microsoft.com/office/drawing/2014/main" id="{C8729883-24DD-D848-9B24-10A8A902940C}"/>
              </a:ext>
            </a:extLst>
          </p:cNvPr>
          <p:cNvSpPr txBox="1"/>
          <p:nvPr/>
        </p:nvSpPr>
        <p:spPr>
          <a:xfrm>
            <a:off x="4852245" y="5496394"/>
            <a:ext cx="2460624" cy="217243"/>
          </a:xfrm>
          <a:prstGeom prst="rect">
            <a:avLst/>
          </a:prstGeom>
          <a:noFill/>
        </p:spPr>
        <p:txBody>
          <a:bodyPr wrap="square" lIns="0" tIns="0" rIns="0" bIns="0" rtlCol="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1A1A1A"/>
                </a:solidFill>
                <a:effectLst/>
                <a:uLnTx/>
                <a:uFillTx/>
                <a:latin typeface="Segoe UI Semibold"/>
                <a:ea typeface="+mn-ea"/>
                <a:cs typeface="+mn-cs"/>
              </a:rPr>
              <a:t>Power Platform</a:t>
            </a:r>
          </a:p>
        </p:txBody>
      </p:sp>
      <p:grpSp>
        <p:nvGrpSpPr>
          <p:cNvPr id="5" name="Group 4">
            <a:extLst>
              <a:ext uri="{FF2B5EF4-FFF2-40B4-BE49-F238E27FC236}">
                <a16:creationId xmlns:a16="http://schemas.microsoft.com/office/drawing/2014/main" id="{0FFE1856-CB9C-FA45-887C-E2B6EE1AA8D2}"/>
              </a:ext>
            </a:extLst>
          </p:cNvPr>
          <p:cNvGrpSpPr/>
          <p:nvPr/>
        </p:nvGrpSpPr>
        <p:grpSpPr>
          <a:xfrm>
            <a:off x="4062435" y="5779842"/>
            <a:ext cx="4065434" cy="741976"/>
            <a:chOff x="3972785" y="5779842"/>
            <a:chExt cx="4065434" cy="741976"/>
          </a:xfrm>
        </p:grpSpPr>
        <p:cxnSp>
          <p:nvCxnSpPr>
            <p:cNvPr id="6" name="PP LINE">
              <a:extLst>
                <a:ext uri="{FF2B5EF4-FFF2-40B4-BE49-F238E27FC236}">
                  <a16:creationId xmlns:a16="http://schemas.microsoft.com/office/drawing/2014/main" id="{FFE8BC38-BFB3-E242-A02D-2C9359F18472}"/>
                </a:ext>
              </a:extLst>
            </p:cNvPr>
            <p:cNvCxnSpPr>
              <a:cxnSpLocks/>
            </p:cNvCxnSpPr>
            <p:nvPr userDrawn="1"/>
          </p:nvCxnSpPr>
          <p:spPr>
            <a:xfrm>
              <a:off x="3972785" y="6042101"/>
              <a:ext cx="4065434" cy="0"/>
            </a:xfrm>
            <a:prstGeom prst="line">
              <a:avLst/>
            </a:prstGeom>
            <a:noFill/>
            <a:ln w="12700" cap="rnd" cmpd="sng" algn="ctr">
              <a:solidFill>
                <a:schemeClr val="accent5"/>
              </a:solidFill>
              <a:prstDash val="sysDash"/>
              <a:headEnd type="oval" w="sm" len="sm"/>
              <a:tailEnd type="oval" w="sm" len="sm"/>
            </a:ln>
            <a:effectLst/>
          </p:spPr>
        </p:cxnSp>
        <p:sp>
          <p:nvSpPr>
            <p:cNvPr id="7" name="Oval 6">
              <a:extLst>
                <a:ext uri="{FF2B5EF4-FFF2-40B4-BE49-F238E27FC236}">
                  <a16:creationId xmlns:a16="http://schemas.microsoft.com/office/drawing/2014/main" id="{B3749943-AA60-E74C-927C-11E3EF704035}"/>
                </a:ext>
              </a:extLst>
            </p:cNvPr>
            <p:cNvSpPr/>
            <p:nvPr/>
          </p:nvSpPr>
          <p:spPr bwMode="auto">
            <a:xfrm>
              <a:off x="5744096" y="5779842"/>
              <a:ext cx="524520" cy="524520"/>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59" tIns="143408" rIns="179259" bIns="143408"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LOW ICON">
              <a:extLst>
                <a:ext uri="{FF2B5EF4-FFF2-40B4-BE49-F238E27FC236}">
                  <a16:creationId xmlns:a16="http://schemas.microsoft.com/office/drawing/2014/main" id="{5CCAE480-94C9-E643-B590-A99B4B86DCF8}"/>
                </a:ext>
              </a:extLst>
            </p:cNvPr>
            <p:cNvSpPr>
              <a:spLocks noChangeAspect="1"/>
            </p:cNvSpPr>
            <p:nvPr/>
          </p:nvSpPr>
          <p:spPr bwMode="auto">
            <a:xfrm>
              <a:off x="5874551" y="5935841"/>
              <a:ext cx="300585" cy="212520"/>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rgbClr val="1A1A1A"/>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59" tIns="143408" rIns="179259" bIns="143408"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3718B93D-1EA9-8647-9AED-FFF9D75C0FCA}"/>
                </a:ext>
              </a:extLst>
            </p:cNvPr>
            <p:cNvSpPr/>
            <p:nvPr/>
          </p:nvSpPr>
          <p:spPr bwMode="auto">
            <a:xfrm>
              <a:off x="4596943" y="5779842"/>
              <a:ext cx="524521" cy="524520"/>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59" tIns="143408" rIns="179259" bIns="143408"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POWER BI ICON">
              <a:extLst>
                <a:ext uri="{FF2B5EF4-FFF2-40B4-BE49-F238E27FC236}">
                  <a16:creationId xmlns:a16="http://schemas.microsoft.com/office/drawing/2014/main" id="{2CF2DC13-4C2C-474C-977D-5FBD900FE845}"/>
                </a:ext>
              </a:extLst>
            </p:cNvPr>
            <p:cNvSpPr>
              <a:spLocks noChangeAspect="1"/>
            </p:cNvSpPr>
            <p:nvPr/>
          </p:nvSpPr>
          <p:spPr bwMode="auto">
            <a:xfrm flipV="1">
              <a:off x="4707064" y="5937198"/>
              <a:ext cx="304297" cy="209808"/>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1A1A1A"/>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59" tIns="143408" rIns="179259" bIns="143408"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D622B9F0-3825-8E47-8C80-8A3786153648}"/>
                </a:ext>
              </a:extLst>
            </p:cNvPr>
            <p:cNvSpPr/>
            <p:nvPr/>
          </p:nvSpPr>
          <p:spPr bwMode="auto">
            <a:xfrm>
              <a:off x="6886844" y="5779842"/>
              <a:ext cx="524520" cy="524520"/>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59" tIns="143408" rIns="179259" bIns="143408"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POWERAPPSICON">
              <a:extLst>
                <a:ext uri="{FF2B5EF4-FFF2-40B4-BE49-F238E27FC236}">
                  <a16:creationId xmlns:a16="http://schemas.microsoft.com/office/drawing/2014/main" id="{1783D699-0740-2440-8621-33F8323E498A}"/>
                </a:ext>
              </a:extLst>
            </p:cNvPr>
            <p:cNvSpPr>
              <a:spLocks noChangeAspect="1"/>
            </p:cNvSpPr>
            <p:nvPr/>
          </p:nvSpPr>
          <p:spPr bwMode="auto">
            <a:xfrm>
              <a:off x="6998838" y="5936495"/>
              <a:ext cx="300532" cy="211214"/>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rgbClr val="1A1A1A"/>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59" tIns="143408" rIns="179259" bIns="143408"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Power BI">
              <a:extLst>
                <a:ext uri="{FF2B5EF4-FFF2-40B4-BE49-F238E27FC236}">
                  <a16:creationId xmlns:a16="http://schemas.microsoft.com/office/drawing/2014/main" id="{82A5D98F-003A-3848-9908-C0D125D23E56}"/>
                </a:ext>
              </a:extLst>
            </p:cNvPr>
            <p:cNvSpPr txBox="1"/>
            <p:nvPr userDrawn="1"/>
          </p:nvSpPr>
          <p:spPr>
            <a:xfrm>
              <a:off x="4533838" y="6370955"/>
              <a:ext cx="650716" cy="150863"/>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1A1A1A"/>
                  </a:solidFill>
                  <a:effectLst/>
                  <a:uLnTx/>
                  <a:uFillTx/>
                  <a:latin typeface="Segoe UI Semibold"/>
                  <a:ea typeface="+mn-ea"/>
                  <a:cs typeface="Segoe UI Light" panose="020B0502040204020203" pitchFamily="34" charset="0"/>
                </a:rPr>
                <a:t>Power BI</a:t>
              </a:r>
            </a:p>
          </p:txBody>
        </p:sp>
        <p:sp>
          <p:nvSpPr>
            <p:cNvPr id="14" name="Flow">
              <a:extLst>
                <a:ext uri="{FF2B5EF4-FFF2-40B4-BE49-F238E27FC236}">
                  <a16:creationId xmlns:a16="http://schemas.microsoft.com/office/drawing/2014/main" id="{024833AE-0ACF-564D-BB9B-E624847A2BF5}"/>
                </a:ext>
              </a:extLst>
            </p:cNvPr>
            <p:cNvSpPr txBox="1"/>
            <p:nvPr userDrawn="1"/>
          </p:nvSpPr>
          <p:spPr>
            <a:xfrm>
              <a:off x="5680997" y="6370955"/>
              <a:ext cx="650716" cy="150863"/>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1A1A1A"/>
                  </a:solidFill>
                  <a:effectLst/>
                  <a:uLnTx/>
                  <a:uFillTx/>
                  <a:latin typeface="Segoe UI Semibold"/>
                  <a:ea typeface="+mn-ea"/>
                  <a:cs typeface="Segoe UI Light" panose="020B0502040204020203" pitchFamily="34" charset="0"/>
                </a:rPr>
                <a:t>Flow</a:t>
              </a:r>
            </a:p>
          </p:txBody>
        </p:sp>
        <p:sp>
          <p:nvSpPr>
            <p:cNvPr id="15" name="PowerApps">
              <a:extLst>
                <a:ext uri="{FF2B5EF4-FFF2-40B4-BE49-F238E27FC236}">
                  <a16:creationId xmlns:a16="http://schemas.microsoft.com/office/drawing/2014/main" id="{59CF6C08-148A-F54B-A066-3EFDABD6E3E4}"/>
                </a:ext>
              </a:extLst>
            </p:cNvPr>
            <p:cNvSpPr txBox="1"/>
            <p:nvPr userDrawn="1"/>
          </p:nvSpPr>
          <p:spPr>
            <a:xfrm>
              <a:off x="6828156" y="6370955"/>
              <a:ext cx="650716" cy="150855"/>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1A1A1A"/>
                  </a:solidFill>
                  <a:effectLst/>
                  <a:uLnTx/>
                  <a:uFillTx/>
                  <a:latin typeface="Segoe UI Semibold"/>
                  <a:ea typeface="+mn-ea"/>
                  <a:cs typeface="Segoe UI Light" panose="020B0502040204020203" pitchFamily="34" charset="0"/>
                </a:rPr>
                <a:t>PowerApps</a:t>
              </a:r>
            </a:p>
          </p:txBody>
        </p:sp>
      </p:grpSp>
      <p:cxnSp>
        <p:nvCxnSpPr>
          <p:cNvPr id="17" name="ARROW">
            <a:extLst>
              <a:ext uri="{FF2B5EF4-FFF2-40B4-BE49-F238E27FC236}">
                <a16:creationId xmlns:a16="http://schemas.microsoft.com/office/drawing/2014/main" id="{35A99D39-1861-BB47-83A2-13E0348EAB5C}"/>
              </a:ext>
            </a:extLst>
          </p:cNvPr>
          <p:cNvCxnSpPr>
            <a:cxnSpLocks/>
          </p:cNvCxnSpPr>
          <p:nvPr userDrawn="1"/>
        </p:nvCxnSpPr>
        <p:spPr>
          <a:xfrm>
            <a:off x="568831" y="3274193"/>
            <a:ext cx="11054338" cy="0"/>
          </a:xfrm>
          <a:prstGeom prst="line">
            <a:avLst/>
          </a:prstGeom>
          <a:noFill/>
          <a:ln w="12700" cap="rnd" cmpd="sng" algn="ctr">
            <a:solidFill>
              <a:schemeClr val="accent5"/>
            </a:solidFill>
            <a:prstDash val="sysDash"/>
            <a:headEnd type="oval" w="sm" len="sm"/>
            <a:tailEnd type="oval" w="sm" len="sm"/>
          </a:ln>
          <a:effectLst/>
        </p:spPr>
      </p:cxnSp>
      <p:grpSp>
        <p:nvGrpSpPr>
          <p:cNvPr id="23" name="Group 22">
            <a:extLst>
              <a:ext uri="{FF2B5EF4-FFF2-40B4-BE49-F238E27FC236}">
                <a16:creationId xmlns:a16="http://schemas.microsoft.com/office/drawing/2014/main" id="{6E189614-FC6C-5846-ADAF-C904157E6FAD}"/>
              </a:ext>
            </a:extLst>
          </p:cNvPr>
          <p:cNvGrpSpPr/>
          <p:nvPr userDrawn="1"/>
        </p:nvGrpSpPr>
        <p:grpSpPr>
          <a:xfrm>
            <a:off x="3444793" y="942550"/>
            <a:ext cx="5282062" cy="4466057"/>
            <a:chOff x="3444793" y="978408"/>
            <a:chExt cx="5282062" cy="4466057"/>
          </a:xfrm>
        </p:grpSpPr>
        <p:sp>
          <p:nvSpPr>
            <p:cNvPr id="52" name="Freeform: Shape 62">
              <a:extLst>
                <a:ext uri="{FF2B5EF4-FFF2-40B4-BE49-F238E27FC236}">
                  <a16:creationId xmlns:a16="http://schemas.microsoft.com/office/drawing/2014/main" id="{8EEBC9DE-8D6B-A042-A44E-458334A0E97E}"/>
                </a:ext>
              </a:extLst>
            </p:cNvPr>
            <p:cNvSpPr>
              <a:spLocks noChangeAspect="1"/>
            </p:cNvSpPr>
            <p:nvPr/>
          </p:nvSpPr>
          <p:spPr bwMode="auto">
            <a:xfrm rot="10800000">
              <a:off x="3984947" y="1257508"/>
              <a:ext cx="4063728" cy="1953929"/>
            </a:xfrm>
            <a:custGeom>
              <a:avLst/>
              <a:gdLst>
                <a:gd name="connsiteX0" fmla="*/ 0 w 3479760"/>
                <a:gd name="connsiteY0" fmla="*/ 0 h 1673145"/>
                <a:gd name="connsiteX1" fmla="*/ 3479760 w 3479760"/>
                <a:gd name="connsiteY1" fmla="*/ 0 h 1673145"/>
                <a:gd name="connsiteX2" fmla="*/ 3474308 w 3479760"/>
                <a:gd name="connsiteY2" fmla="*/ 107972 h 1673145"/>
                <a:gd name="connsiteX3" fmla="*/ 1739880 w 3479760"/>
                <a:gd name="connsiteY3" fmla="*/ 1673145 h 1673145"/>
                <a:gd name="connsiteX4" fmla="*/ 5453 w 3479760"/>
                <a:gd name="connsiteY4" fmla="*/ 107972 h 16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760" h="1673145">
                  <a:moveTo>
                    <a:pt x="0" y="0"/>
                  </a:moveTo>
                  <a:lnTo>
                    <a:pt x="3479760" y="0"/>
                  </a:lnTo>
                  <a:lnTo>
                    <a:pt x="3474308" y="107972"/>
                  </a:lnTo>
                  <a:cubicBezTo>
                    <a:pt x="3385027" y="987106"/>
                    <a:pt x="2642570" y="1673145"/>
                    <a:pt x="1739880" y="1673145"/>
                  </a:cubicBezTo>
                  <a:cubicBezTo>
                    <a:pt x="837191" y="1673145"/>
                    <a:pt x="94733" y="987106"/>
                    <a:pt x="5453" y="107972"/>
                  </a:cubicBezTo>
                  <a:close/>
                </a:path>
              </a:pathLst>
            </a:cu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lumMod val="50000"/>
                  </a:srgbClr>
                </a:solidFill>
                <a:effectLst/>
                <a:uLnTx/>
                <a:uFillTx/>
                <a:latin typeface="Segoe UI Semilight"/>
                <a:ea typeface="Segoe UI" pitchFamily="34" charset="0"/>
                <a:cs typeface="Segoe UI" pitchFamily="34" charset="0"/>
              </a:endParaRPr>
            </a:p>
          </p:txBody>
        </p:sp>
        <p:sp>
          <p:nvSpPr>
            <p:cNvPr id="53" name="Freeform: Shape 63">
              <a:extLst>
                <a:ext uri="{FF2B5EF4-FFF2-40B4-BE49-F238E27FC236}">
                  <a16:creationId xmlns:a16="http://schemas.microsoft.com/office/drawing/2014/main" id="{ED07E726-534A-3647-AE23-1E485DCB5A84}"/>
                </a:ext>
              </a:extLst>
            </p:cNvPr>
            <p:cNvSpPr>
              <a:spLocks noChangeAspect="1"/>
            </p:cNvSpPr>
            <p:nvPr/>
          </p:nvSpPr>
          <p:spPr bwMode="auto">
            <a:xfrm>
              <a:off x="3983241" y="3409911"/>
              <a:ext cx="4067140" cy="1955570"/>
            </a:xfrm>
            <a:custGeom>
              <a:avLst/>
              <a:gdLst>
                <a:gd name="connsiteX0" fmla="*/ 0 w 3479760"/>
                <a:gd name="connsiteY0" fmla="*/ 0 h 1673145"/>
                <a:gd name="connsiteX1" fmla="*/ 3479760 w 3479760"/>
                <a:gd name="connsiteY1" fmla="*/ 0 h 1673145"/>
                <a:gd name="connsiteX2" fmla="*/ 3474308 w 3479760"/>
                <a:gd name="connsiteY2" fmla="*/ 107972 h 1673145"/>
                <a:gd name="connsiteX3" fmla="*/ 1739880 w 3479760"/>
                <a:gd name="connsiteY3" fmla="*/ 1673145 h 1673145"/>
                <a:gd name="connsiteX4" fmla="*/ 5453 w 3479760"/>
                <a:gd name="connsiteY4" fmla="*/ 107972 h 16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760" h="1673145">
                  <a:moveTo>
                    <a:pt x="0" y="0"/>
                  </a:moveTo>
                  <a:lnTo>
                    <a:pt x="3479760" y="0"/>
                  </a:lnTo>
                  <a:lnTo>
                    <a:pt x="3474308" y="107972"/>
                  </a:lnTo>
                  <a:cubicBezTo>
                    <a:pt x="3385027" y="987106"/>
                    <a:pt x="2642570" y="1673145"/>
                    <a:pt x="1739880" y="1673145"/>
                  </a:cubicBezTo>
                  <a:cubicBezTo>
                    <a:pt x="837191" y="1673145"/>
                    <a:pt x="94733" y="987106"/>
                    <a:pt x="5453" y="107972"/>
                  </a:cubicBezTo>
                  <a:close/>
                </a:path>
              </a:pathLst>
            </a:cu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lumMod val="50000"/>
                  </a:srgbClr>
                </a:solidFill>
                <a:effectLst/>
                <a:uLnTx/>
                <a:uFillTx/>
                <a:latin typeface="Segoe UI Semilight"/>
                <a:ea typeface="Segoe UI" pitchFamily="34" charset="0"/>
                <a:cs typeface="Segoe UI" pitchFamily="34" charset="0"/>
              </a:endParaRPr>
            </a:p>
          </p:txBody>
        </p:sp>
        <p:grpSp>
          <p:nvGrpSpPr>
            <p:cNvPr id="54" name="ARROWS">
              <a:extLst>
                <a:ext uri="{FF2B5EF4-FFF2-40B4-BE49-F238E27FC236}">
                  <a16:creationId xmlns:a16="http://schemas.microsoft.com/office/drawing/2014/main" id="{4D769830-D498-F749-A988-03A30E09EF93}"/>
                </a:ext>
              </a:extLst>
            </p:cNvPr>
            <p:cNvGrpSpPr/>
            <p:nvPr/>
          </p:nvGrpSpPr>
          <p:grpSpPr>
            <a:xfrm>
              <a:off x="3444793" y="978408"/>
              <a:ext cx="5282062" cy="4466057"/>
              <a:chOff x="3098766" y="326667"/>
              <a:chExt cx="6152824" cy="5202299"/>
            </a:xfrm>
          </p:grpSpPr>
          <p:sp>
            <p:nvSpPr>
              <p:cNvPr id="56" name="Intelligence">
                <a:extLst>
                  <a:ext uri="{FF2B5EF4-FFF2-40B4-BE49-F238E27FC236}">
                    <a16:creationId xmlns:a16="http://schemas.microsoft.com/office/drawing/2014/main" id="{F6FA1377-4B54-444E-8F2F-5F14628AD345}"/>
                  </a:ext>
                </a:extLst>
              </p:cNvPr>
              <p:cNvSpPr txBox="1"/>
              <p:nvPr/>
            </p:nvSpPr>
            <p:spPr>
              <a:xfrm rot="14012589">
                <a:off x="4161387" y="-36089"/>
                <a:ext cx="4727448" cy="5452959"/>
              </a:xfrm>
              <a:prstGeom prst="rect">
                <a:avLst/>
              </a:prstGeom>
              <a:noFill/>
            </p:spPr>
            <p:txBody>
              <a:bodyPr spcFirstLastPara="1" wrap="square" lIns="0" tIns="0" rIns="0" bIns="0" numCol="1" rtlCol="0" anchor="t" anchorCtr="0">
                <a:prstTxWarp prst="textArchDown">
                  <a:avLst>
                    <a:gd name="adj" fmla="val 12270174"/>
                  </a:avLst>
                </a:prstTxWarp>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Intelligence </a:t>
                </a:r>
              </a:p>
            </p:txBody>
          </p:sp>
          <p:sp>
            <p:nvSpPr>
              <p:cNvPr id="57" name="Data">
                <a:extLst>
                  <a:ext uri="{FF2B5EF4-FFF2-40B4-BE49-F238E27FC236}">
                    <a16:creationId xmlns:a16="http://schemas.microsoft.com/office/drawing/2014/main" id="{84A64804-A787-0242-B6FE-5CBC43020338}"/>
                  </a:ext>
                </a:extLst>
              </p:cNvPr>
              <p:cNvSpPr txBox="1"/>
              <p:nvPr/>
            </p:nvSpPr>
            <p:spPr>
              <a:xfrm rot="3964135">
                <a:off x="3313817" y="586467"/>
                <a:ext cx="4727448" cy="5157550"/>
              </a:xfrm>
              <a:prstGeom prst="rect">
                <a:avLst/>
              </a:prstGeom>
              <a:noFill/>
            </p:spPr>
            <p:txBody>
              <a:bodyPr spcFirstLastPara="1" wrap="square" lIns="0" tIns="0" rIns="0" bIns="0" numCol="1" rtlCol="0" anchor="t" anchorCtr="0">
                <a:prstTxWarp prst="textArchUp">
                  <a:avLst/>
                </a:prstTxWarp>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Data</a:t>
                </a:r>
              </a:p>
            </p:txBody>
          </p:sp>
          <p:sp>
            <p:nvSpPr>
              <p:cNvPr id="58" name="bottom arrow">
                <a:extLst>
                  <a:ext uri="{FF2B5EF4-FFF2-40B4-BE49-F238E27FC236}">
                    <a16:creationId xmlns:a16="http://schemas.microsoft.com/office/drawing/2014/main" id="{4A3EAAE7-C07B-3E4D-8E8D-F48AD1D7737E}"/>
                  </a:ext>
                </a:extLst>
              </p:cNvPr>
              <p:cNvSpPr/>
              <p:nvPr/>
            </p:nvSpPr>
            <p:spPr>
              <a:xfrm rot="20774989">
                <a:off x="3922002" y="854135"/>
                <a:ext cx="4266260" cy="4135915"/>
              </a:xfrm>
              <a:prstGeom prst="arc">
                <a:avLst>
                  <a:gd name="adj1" fmla="val 11787294"/>
                  <a:gd name="adj2" fmla="val 20369564"/>
                </a:avLst>
              </a:prstGeom>
              <a:noFill/>
              <a:ln w="22225" cap="rnd" cmpd="sng" algn="ctr">
                <a:solidFill>
                  <a:srgbClr val="FFFFFF"/>
                </a:solidFill>
                <a:prstDash val="solid"/>
                <a:headEnd type="none" w="lg" len="med"/>
                <a:tailEnd type="arrow" w="lg" len="med"/>
              </a:ln>
              <a:effectLst/>
            </p:spPr>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IN" sz="1176" b="0" i="0" u="none" strike="noStrike" kern="0" cap="none" spc="0" normalizeH="0" baseline="0" noProof="0">
                  <a:ln>
                    <a:noFill/>
                  </a:ln>
                  <a:solidFill>
                    <a:srgbClr val="1A1A1A"/>
                  </a:solidFill>
                  <a:effectLst/>
                  <a:uLnTx/>
                  <a:uFillTx/>
                  <a:latin typeface="Segoe UI"/>
                  <a:ea typeface="+mn-ea"/>
                  <a:cs typeface="+mn-cs"/>
                </a:endParaRPr>
              </a:p>
            </p:txBody>
          </p:sp>
          <p:sp>
            <p:nvSpPr>
              <p:cNvPr id="59" name="top arrow">
                <a:extLst>
                  <a:ext uri="{FF2B5EF4-FFF2-40B4-BE49-F238E27FC236}">
                    <a16:creationId xmlns:a16="http://schemas.microsoft.com/office/drawing/2014/main" id="{669CFFCF-BD6D-574A-9EE5-E9B7FB69D090}"/>
                  </a:ext>
                </a:extLst>
              </p:cNvPr>
              <p:cNvSpPr/>
              <p:nvPr/>
            </p:nvSpPr>
            <p:spPr>
              <a:xfrm rot="10136900">
                <a:off x="3925456" y="1061028"/>
                <a:ext cx="4313596" cy="4154638"/>
              </a:xfrm>
              <a:prstGeom prst="arc">
                <a:avLst>
                  <a:gd name="adj1" fmla="val 11705176"/>
                  <a:gd name="adj2" fmla="val 18684423"/>
                </a:avLst>
              </a:prstGeom>
              <a:noFill/>
              <a:ln w="22225" cap="rnd" cmpd="sng" algn="ctr">
                <a:solidFill>
                  <a:srgbClr val="FFFFFF"/>
                </a:solidFill>
                <a:prstDash val="solid"/>
                <a:headEnd type="none" w="lg" len="med"/>
                <a:tailEnd type="arrow" w="lg" len="med"/>
              </a:ln>
              <a:effectLst/>
            </p:spPr>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IN" sz="1176" b="0" i="0" u="none" strike="noStrike" kern="0" cap="none" spc="0" normalizeH="0" baseline="0" noProof="0">
                  <a:ln>
                    <a:noFill/>
                  </a:ln>
                  <a:solidFill>
                    <a:srgbClr val="1A1A1A"/>
                  </a:solidFill>
                  <a:effectLst/>
                  <a:uLnTx/>
                  <a:uFillTx/>
                  <a:latin typeface="Segoe UI"/>
                  <a:ea typeface="+mn-ea"/>
                  <a:cs typeface="+mn-cs"/>
                </a:endParaRPr>
              </a:p>
            </p:txBody>
          </p:sp>
        </p:grpSp>
        <p:sp>
          <p:nvSpPr>
            <p:cNvPr id="55" name="white">
              <a:extLst>
                <a:ext uri="{FF2B5EF4-FFF2-40B4-BE49-F238E27FC236}">
                  <a16:creationId xmlns:a16="http://schemas.microsoft.com/office/drawing/2014/main" id="{31A956D1-F29B-4C4D-9228-D640B35EE200}"/>
                </a:ext>
              </a:extLst>
            </p:cNvPr>
            <p:cNvSpPr>
              <a:spLocks noChangeArrowheads="1"/>
            </p:cNvSpPr>
            <p:nvPr userDrawn="1"/>
          </p:nvSpPr>
          <p:spPr bwMode="auto">
            <a:xfrm>
              <a:off x="4318894" y="1595889"/>
              <a:ext cx="3385104" cy="339106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de-DE" sz="1078" b="0" i="0" u="none" strike="noStrike" kern="0" cap="none" spc="0" normalizeH="0" baseline="0" noProof="0">
                <a:ln>
                  <a:noFill/>
                </a:ln>
                <a:solidFill>
                  <a:srgbClr val="1A1A1A"/>
                </a:solidFill>
                <a:effectLst/>
                <a:uLnTx/>
                <a:uFillTx/>
                <a:latin typeface="Segoe UI Semibold"/>
                <a:ea typeface="+mn-ea"/>
                <a:cs typeface="+mn-cs"/>
              </a:endParaRPr>
            </a:p>
          </p:txBody>
        </p:sp>
      </p:grpSp>
      <p:sp>
        <p:nvSpPr>
          <p:cNvPr id="24" name="Commerce">
            <a:extLst>
              <a:ext uri="{FF2B5EF4-FFF2-40B4-BE49-F238E27FC236}">
                <a16:creationId xmlns:a16="http://schemas.microsoft.com/office/drawing/2014/main" id="{45C26EA2-962F-5B4D-AD3A-BD1C10D2A36D}"/>
              </a:ext>
            </a:extLst>
          </p:cNvPr>
          <p:cNvSpPr txBox="1"/>
          <p:nvPr userDrawn="1"/>
        </p:nvSpPr>
        <p:spPr>
          <a:xfrm>
            <a:off x="6772800" y="3818881"/>
            <a:ext cx="677703"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2"/>
                </a:solidFill>
                <a:effectLst/>
                <a:uLnTx/>
                <a:uFillTx/>
                <a:latin typeface="Segoe UI Semibold"/>
                <a:ea typeface="+mn-ea"/>
                <a:cs typeface="Segoe UI Light" panose="020B0502040204020203" pitchFamily="34" charset="0"/>
              </a:rPr>
              <a:t>Retail</a:t>
            </a:r>
          </a:p>
        </p:txBody>
      </p:sp>
      <p:grpSp>
        <p:nvGrpSpPr>
          <p:cNvPr id="25" name="Group 24">
            <a:extLst>
              <a:ext uri="{FF2B5EF4-FFF2-40B4-BE49-F238E27FC236}">
                <a16:creationId xmlns:a16="http://schemas.microsoft.com/office/drawing/2014/main" id="{F9C58734-B25A-AF44-A7BF-4F1701CD9975}"/>
              </a:ext>
            </a:extLst>
          </p:cNvPr>
          <p:cNvGrpSpPr/>
          <p:nvPr userDrawn="1"/>
        </p:nvGrpSpPr>
        <p:grpSpPr>
          <a:xfrm>
            <a:off x="7008201" y="3546528"/>
            <a:ext cx="206901" cy="220670"/>
            <a:chOff x="7008201" y="3582386"/>
            <a:chExt cx="206901" cy="220670"/>
          </a:xfrm>
          <a:solidFill>
            <a:schemeClr val="tx2"/>
          </a:solidFill>
        </p:grpSpPr>
        <p:sp>
          <p:nvSpPr>
            <p:cNvPr id="48" name="Freeform 5">
              <a:extLst>
                <a:ext uri="{FF2B5EF4-FFF2-40B4-BE49-F238E27FC236}">
                  <a16:creationId xmlns:a16="http://schemas.microsoft.com/office/drawing/2014/main" id="{A5CB051A-50D0-1B42-B65A-6E410E47E95C}"/>
                </a:ext>
              </a:extLst>
            </p:cNvPr>
            <p:cNvSpPr>
              <a:spLocks/>
            </p:cNvSpPr>
            <p:nvPr/>
          </p:nvSpPr>
          <p:spPr bwMode="auto">
            <a:xfrm>
              <a:off x="7035863" y="3582386"/>
              <a:ext cx="82735" cy="82736"/>
            </a:xfrm>
            <a:custGeom>
              <a:avLst/>
              <a:gdLst>
                <a:gd name="T0" fmla="*/ 16 w 96"/>
                <a:gd name="T1" fmla="*/ 48 h 96"/>
                <a:gd name="T2" fmla="*/ 48 w 96"/>
                <a:gd name="T3" fmla="*/ 16 h 96"/>
                <a:gd name="T4" fmla="*/ 80 w 96"/>
                <a:gd name="T5" fmla="*/ 48 h 96"/>
                <a:gd name="T6" fmla="*/ 80 w 96"/>
                <a:gd name="T7" fmla="*/ 96 h 96"/>
                <a:gd name="T8" fmla="*/ 96 w 96"/>
                <a:gd name="T9" fmla="*/ 96 h 96"/>
                <a:gd name="T10" fmla="*/ 96 w 96"/>
                <a:gd name="T11" fmla="*/ 48 h 96"/>
                <a:gd name="T12" fmla="*/ 48 w 96"/>
                <a:gd name="T13" fmla="*/ 0 h 96"/>
                <a:gd name="T14" fmla="*/ 0 w 96"/>
                <a:gd name="T15" fmla="*/ 48 h 96"/>
                <a:gd name="T16" fmla="*/ 0 w 96"/>
                <a:gd name="T17" fmla="*/ 96 h 96"/>
                <a:gd name="T18" fmla="*/ 16 w 96"/>
                <a:gd name="T19" fmla="*/ 96 h 96"/>
                <a:gd name="T20" fmla="*/ 16 w 96"/>
                <a:gd name="T21"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6">
                  <a:moveTo>
                    <a:pt x="16" y="48"/>
                  </a:moveTo>
                  <a:cubicBezTo>
                    <a:pt x="16" y="30"/>
                    <a:pt x="30" y="16"/>
                    <a:pt x="48" y="16"/>
                  </a:cubicBezTo>
                  <a:cubicBezTo>
                    <a:pt x="66" y="16"/>
                    <a:pt x="80" y="30"/>
                    <a:pt x="80" y="48"/>
                  </a:cubicBezTo>
                  <a:cubicBezTo>
                    <a:pt x="80" y="96"/>
                    <a:pt x="80" y="96"/>
                    <a:pt x="80" y="96"/>
                  </a:cubicBezTo>
                  <a:cubicBezTo>
                    <a:pt x="96" y="96"/>
                    <a:pt x="96" y="96"/>
                    <a:pt x="96" y="96"/>
                  </a:cubicBezTo>
                  <a:cubicBezTo>
                    <a:pt x="96" y="48"/>
                    <a:pt x="96" y="48"/>
                    <a:pt x="96" y="48"/>
                  </a:cubicBezTo>
                  <a:cubicBezTo>
                    <a:pt x="96" y="22"/>
                    <a:pt x="74" y="0"/>
                    <a:pt x="48" y="0"/>
                  </a:cubicBezTo>
                  <a:cubicBezTo>
                    <a:pt x="22" y="0"/>
                    <a:pt x="0" y="22"/>
                    <a:pt x="0" y="48"/>
                  </a:cubicBezTo>
                  <a:cubicBezTo>
                    <a:pt x="0" y="96"/>
                    <a:pt x="0" y="96"/>
                    <a:pt x="0" y="96"/>
                  </a:cubicBezTo>
                  <a:cubicBezTo>
                    <a:pt x="16" y="96"/>
                    <a:pt x="16" y="96"/>
                    <a:pt x="16" y="96"/>
                  </a:cubicBezTo>
                  <a:lnTo>
                    <a:pt x="16" y="48"/>
                  </a:ln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lumMod val="50000"/>
                  </a:srgbClr>
                </a:solidFill>
                <a:effectLst/>
                <a:uLnTx/>
                <a:uFillTx/>
                <a:latin typeface="Segoe UI Semibold"/>
                <a:ea typeface="+mn-ea"/>
                <a:cs typeface="+mn-cs"/>
              </a:endParaRPr>
            </a:p>
          </p:txBody>
        </p:sp>
        <p:sp>
          <p:nvSpPr>
            <p:cNvPr id="49" name="Freeform 6">
              <a:extLst>
                <a:ext uri="{FF2B5EF4-FFF2-40B4-BE49-F238E27FC236}">
                  <a16:creationId xmlns:a16="http://schemas.microsoft.com/office/drawing/2014/main" id="{D83BF430-A50D-4144-927C-A9F1B68C8FCA}"/>
                </a:ext>
              </a:extLst>
            </p:cNvPr>
            <p:cNvSpPr>
              <a:spLocks/>
            </p:cNvSpPr>
            <p:nvPr/>
          </p:nvSpPr>
          <p:spPr bwMode="auto">
            <a:xfrm>
              <a:off x="7008201" y="3637585"/>
              <a:ext cx="137934" cy="151703"/>
            </a:xfrm>
            <a:custGeom>
              <a:avLst/>
              <a:gdLst>
                <a:gd name="T0" fmla="*/ 110 w 1102"/>
                <a:gd name="T1" fmla="*/ 1102 h 1212"/>
                <a:gd name="T2" fmla="*/ 110 w 1102"/>
                <a:gd name="T3" fmla="*/ 110 h 1212"/>
                <a:gd name="T4" fmla="*/ 992 w 1102"/>
                <a:gd name="T5" fmla="*/ 110 h 1212"/>
                <a:gd name="T6" fmla="*/ 992 w 1102"/>
                <a:gd name="T7" fmla="*/ 441 h 1212"/>
                <a:gd name="T8" fmla="*/ 1102 w 1102"/>
                <a:gd name="T9" fmla="*/ 441 h 1212"/>
                <a:gd name="T10" fmla="*/ 1102 w 1102"/>
                <a:gd name="T11" fmla="*/ 0 h 1212"/>
                <a:gd name="T12" fmla="*/ 0 w 1102"/>
                <a:gd name="T13" fmla="*/ 0 h 1212"/>
                <a:gd name="T14" fmla="*/ 0 w 1102"/>
                <a:gd name="T15" fmla="*/ 1212 h 1212"/>
                <a:gd name="T16" fmla="*/ 441 w 1102"/>
                <a:gd name="T17" fmla="*/ 1212 h 1212"/>
                <a:gd name="T18" fmla="*/ 441 w 1102"/>
                <a:gd name="T19" fmla="*/ 1102 h 1212"/>
                <a:gd name="T20" fmla="*/ 110 w 1102"/>
                <a:gd name="T21" fmla="*/ 1102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2" h="1212">
                  <a:moveTo>
                    <a:pt x="110" y="1102"/>
                  </a:moveTo>
                  <a:lnTo>
                    <a:pt x="110" y="110"/>
                  </a:lnTo>
                  <a:lnTo>
                    <a:pt x="992" y="110"/>
                  </a:lnTo>
                  <a:lnTo>
                    <a:pt x="992" y="441"/>
                  </a:lnTo>
                  <a:lnTo>
                    <a:pt x="1102" y="441"/>
                  </a:lnTo>
                  <a:lnTo>
                    <a:pt x="1102" y="0"/>
                  </a:lnTo>
                  <a:lnTo>
                    <a:pt x="0" y="0"/>
                  </a:lnTo>
                  <a:lnTo>
                    <a:pt x="0" y="1212"/>
                  </a:lnTo>
                  <a:lnTo>
                    <a:pt x="441" y="1212"/>
                  </a:lnTo>
                  <a:lnTo>
                    <a:pt x="441" y="1102"/>
                  </a:lnTo>
                  <a:lnTo>
                    <a:pt x="110" y="1102"/>
                  </a:ln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lumMod val="50000"/>
                  </a:srgbClr>
                </a:solidFill>
                <a:effectLst/>
                <a:uLnTx/>
                <a:uFillTx/>
                <a:latin typeface="Segoe UI Semibold"/>
                <a:ea typeface="+mn-ea"/>
                <a:cs typeface="+mn-cs"/>
              </a:endParaRPr>
            </a:p>
          </p:txBody>
        </p:sp>
        <p:sp>
          <p:nvSpPr>
            <p:cNvPr id="50" name="Freeform 7">
              <a:extLst>
                <a:ext uri="{FF2B5EF4-FFF2-40B4-BE49-F238E27FC236}">
                  <a16:creationId xmlns:a16="http://schemas.microsoft.com/office/drawing/2014/main" id="{5555B28D-5D52-394A-BDD6-75A2C2950E4D}"/>
                </a:ext>
              </a:extLst>
            </p:cNvPr>
            <p:cNvSpPr>
              <a:spLocks noEditPoints="1"/>
            </p:cNvSpPr>
            <p:nvPr/>
          </p:nvSpPr>
          <p:spPr bwMode="auto">
            <a:xfrm>
              <a:off x="7063400" y="3692784"/>
              <a:ext cx="151702" cy="110272"/>
            </a:xfrm>
            <a:custGeom>
              <a:avLst/>
              <a:gdLst>
                <a:gd name="T0" fmla="*/ 661 w 1212"/>
                <a:gd name="T1" fmla="*/ 0 h 881"/>
                <a:gd name="T2" fmla="*/ 551 w 1212"/>
                <a:gd name="T3" fmla="*/ 0 h 881"/>
                <a:gd name="T4" fmla="*/ 0 w 1212"/>
                <a:gd name="T5" fmla="*/ 0 h 881"/>
                <a:gd name="T6" fmla="*/ 0 w 1212"/>
                <a:gd name="T7" fmla="*/ 661 h 881"/>
                <a:gd name="T8" fmla="*/ 0 w 1212"/>
                <a:gd name="T9" fmla="*/ 771 h 881"/>
                <a:gd name="T10" fmla="*/ 0 w 1212"/>
                <a:gd name="T11" fmla="*/ 881 h 881"/>
                <a:gd name="T12" fmla="*/ 1212 w 1212"/>
                <a:gd name="T13" fmla="*/ 881 h 881"/>
                <a:gd name="T14" fmla="*/ 1212 w 1212"/>
                <a:gd name="T15" fmla="*/ 0 h 881"/>
                <a:gd name="T16" fmla="*/ 661 w 1212"/>
                <a:gd name="T17" fmla="*/ 0 h 881"/>
                <a:gd name="T18" fmla="*/ 1102 w 1212"/>
                <a:gd name="T19" fmla="*/ 771 h 881"/>
                <a:gd name="T20" fmla="*/ 110 w 1212"/>
                <a:gd name="T21" fmla="*/ 771 h 881"/>
                <a:gd name="T22" fmla="*/ 110 w 1212"/>
                <a:gd name="T23" fmla="*/ 771 h 881"/>
                <a:gd name="T24" fmla="*/ 110 w 1212"/>
                <a:gd name="T25" fmla="*/ 661 h 881"/>
                <a:gd name="T26" fmla="*/ 110 w 1212"/>
                <a:gd name="T27" fmla="*/ 110 h 881"/>
                <a:gd name="T28" fmla="*/ 551 w 1212"/>
                <a:gd name="T29" fmla="*/ 110 h 881"/>
                <a:gd name="T30" fmla="*/ 661 w 1212"/>
                <a:gd name="T31" fmla="*/ 110 h 881"/>
                <a:gd name="T32" fmla="*/ 1102 w 1212"/>
                <a:gd name="T33" fmla="*/ 110 h 881"/>
                <a:gd name="T34" fmla="*/ 1102 w 1212"/>
                <a:gd name="T35" fmla="*/ 771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881">
                  <a:moveTo>
                    <a:pt x="661" y="0"/>
                  </a:moveTo>
                  <a:lnTo>
                    <a:pt x="551" y="0"/>
                  </a:lnTo>
                  <a:lnTo>
                    <a:pt x="0" y="0"/>
                  </a:lnTo>
                  <a:lnTo>
                    <a:pt x="0" y="661"/>
                  </a:lnTo>
                  <a:lnTo>
                    <a:pt x="0" y="771"/>
                  </a:lnTo>
                  <a:lnTo>
                    <a:pt x="0" y="881"/>
                  </a:lnTo>
                  <a:lnTo>
                    <a:pt x="1212" y="881"/>
                  </a:lnTo>
                  <a:lnTo>
                    <a:pt x="1212" y="0"/>
                  </a:lnTo>
                  <a:lnTo>
                    <a:pt x="661" y="0"/>
                  </a:lnTo>
                  <a:close/>
                  <a:moveTo>
                    <a:pt x="1102" y="771"/>
                  </a:moveTo>
                  <a:lnTo>
                    <a:pt x="110" y="771"/>
                  </a:lnTo>
                  <a:lnTo>
                    <a:pt x="110" y="771"/>
                  </a:lnTo>
                  <a:lnTo>
                    <a:pt x="110" y="661"/>
                  </a:lnTo>
                  <a:lnTo>
                    <a:pt x="110" y="110"/>
                  </a:lnTo>
                  <a:lnTo>
                    <a:pt x="551" y="110"/>
                  </a:lnTo>
                  <a:lnTo>
                    <a:pt x="661" y="110"/>
                  </a:lnTo>
                  <a:lnTo>
                    <a:pt x="1102" y="110"/>
                  </a:lnTo>
                  <a:lnTo>
                    <a:pt x="1102" y="771"/>
                  </a:ln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lumMod val="50000"/>
                  </a:srgbClr>
                </a:solidFill>
                <a:effectLst/>
                <a:uLnTx/>
                <a:uFillTx/>
                <a:latin typeface="Segoe UI Semibold"/>
                <a:ea typeface="+mn-ea"/>
                <a:cs typeface="+mn-cs"/>
              </a:endParaRPr>
            </a:p>
          </p:txBody>
        </p:sp>
        <p:sp>
          <p:nvSpPr>
            <p:cNvPr id="51" name="Freeform 8">
              <a:extLst>
                <a:ext uri="{FF2B5EF4-FFF2-40B4-BE49-F238E27FC236}">
                  <a16:creationId xmlns:a16="http://schemas.microsoft.com/office/drawing/2014/main" id="{33BC0283-4F69-4544-B7BA-66BAF6ED2457}"/>
                </a:ext>
              </a:extLst>
            </p:cNvPr>
            <p:cNvSpPr>
              <a:spLocks/>
            </p:cNvSpPr>
            <p:nvPr/>
          </p:nvSpPr>
          <p:spPr bwMode="auto">
            <a:xfrm>
              <a:off x="7104705" y="3720320"/>
              <a:ext cx="68967" cy="55199"/>
            </a:xfrm>
            <a:custGeom>
              <a:avLst/>
              <a:gdLst>
                <a:gd name="T0" fmla="*/ 64 w 80"/>
                <a:gd name="T1" fmla="*/ 24 h 64"/>
                <a:gd name="T2" fmla="*/ 40 w 80"/>
                <a:gd name="T3" fmla="*/ 48 h 64"/>
                <a:gd name="T4" fmla="*/ 16 w 80"/>
                <a:gd name="T5" fmla="*/ 24 h 64"/>
                <a:gd name="T6" fmla="*/ 16 w 80"/>
                <a:gd name="T7" fmla="*/ 0 h 64"/>
                <a:gd name="T8" fmla="*/ 0 w 80"/>
                <a:gd name="T9" fmla="*/ 0 h 64"/>
                <a:gd name="T10" fmla="*/ 0 w 80"/>
                <a:gd name="T11" fmla="*/ 24 h 64"/>
                <a:gd name="T12" fmla="*/ 40 w 80"/>
                <a:gd name="T13" fmla="*/ 64 h 64"/>
                <a:gd name="T14" fmla="*/ 80 w 80"/>
                <a:gd name="T15" fmla="*/ 24 h 64"/>
                <a:gd name="T16" fmla="*/ 80 w 80"/>
                <a:gd name="T17" fmla="*/ 0 h 64"/>
                <a:gd name="T18" fmla="*/ 64 w 80"/>
                <a:gd name="T19" fmla="*/ 0 h 64"/>
                <a:gd name="T20" fmla="*/ 64 w 80"/>
                <a:gd name="T21"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64">
                  <a:moveTo>
                    <a:pt x="64" y="24"/>
                  </a:moveTo>
                  <a:cubicBezTo>
                    <a:pt x="64" y="37"/>
                    <a:pt x="53" y="48"/>
                    <a:pt x="40" y="48"/>
                  </a:cubicBezTo>
                  <a:cubicBezTo>
                    <a:pt x="27" y="48"/>
                    <a:pt x="16" y="37"/>
                    <a:pt x="16" y="24"/>
                  </a:cubicBezTo>
                  <a:cubicBezTo>
                    <a:pt x="16" y="0"/>
                    <a:pt x="16" y="0"/>
                    <a:pt x="16" y="0"/>
                  </a:cubicBezTo>
                  <a:cubicBezTo>
                    <a:pt x="0" y="0"/>
                    <a:pt x="0" y="0"/>
                    <a:pt x="0" y="0"/>
                  </a:cubicBezTo>
                  <a:cubicBezTo>
                    <a:pt x="0" y="24"/>
                    <a:pt x="0" y="24"/>
                    <a:pt x="0" y="24"/>
                  </a:cubicBezTo>
                  <a:cubicBezTo>
                    <a:pt x="0" y="46"/>
                    <a:pt x="18" y="64"/>
                    <a:pt x="40" y="64"/>
                  </a:cubicBezTo>
                  <a:cubicBezTo>
                    <a:pt x="62" y="64"/>
                    <a:pt x="80" y="46"/>
                    <a:pt x="80" y="24"/>
                  </a:cubicBezTo>
                  <a:cubicBezTo>
                    <a:pt x="80" y="0"/>
                    <a:pt x="80" y="0"/>
                    <a:pt x="80" y="0"/>
                  </a:cubicBezTo>
                  <a:cubicBezTo>
                    <a:pt x="64" y="0"/>
                    <a:pt x="64" y="0"/>
                    <a:pt x="64" y="0"/>
                  </a:cubicBezTo>
                  <a:lnTo>
                    <a:pt x="64" y="24"/>
                  </a:ln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lumMod val="50000"/>
                  </a:srgbClr>
                </a:solidFill>
                <a:effectLst/>
                <a:uLnTx/>
                <a:uFillTx/>
                <a:latin typeface="Segoe UI Semibold"/>
                <a:ea typeface="+mn-ea"/>
                <a:cs typeface="+mn-cs"/>
              </a:endParaRPr>
            </a:p>
          </p:txBody>
        </p:sp>
      </p:grpSp>
      <p:pic>
        <p:nvPicPr>
          <p:cNvPr id="26" name="Service ICON">
            <a:extLst>
              <a:ext uri="{FF2B5EF4-FFF2-40B4-BE49-F238E27FC236}">
                <a16:creationId xmlns:a16="http://schemas.microsoft.com/office/drawing/2014/main" id="{8C9DE1BF-A22A-0D47-B421-68270BBFB91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37922" y="4169851"/>
            <a:ext cx="183991" cy="250894"/>
          </a:xfrm>
          <a:prstGeom prst="rect">
            <a:avLst/>
          </a:prstGeom>
        </p:spPr>
      </p:pic>
      <p:sp>
        <p:nvSpPr>
          <p:cNvPr id="63" name="Oval 62">
            <a:extLst>
              <a:ext uri="{FF2B5EF4-FFF2-40B4-BE49-F238E27FC236}">
                <a16:creationId xmlns:a16="http://schemas.microsoft.com/office/drawing/2014/main" id="{B2DBF66C-A01F-4043-B27B-622EC208F3BB}"/>
              </a:ext>
            </a:extLst>
          </p:cNvPr>
          <p:cNvSpPr>
            <a:spLocks noChangeAspect="1"/>
          </p:cNvSpPr>
          <p:nvPr userDrawn="1"/>
        </p:nvSpPr>
        <p:spPr>
          <a:xfrm>
            <a:off x="4520317" y="3512549"/>
            <a:ext cx="699710" cy="701345"/>
          </a:xfrm>
          <a:prstGeom prst="ellipse">
            <a:avLst/>
          </a:prstGeom>
          <a:solidFill>
            <a:srgbClr val="30E5D0"/>
          </a:solidFill>
          <a:ln w="12700" cap="flat" cmpd="sng" algn="ctr">
            <a:noFill/>
            <a:prstDash val="solid"/>
            <a:miter lim="800000"/>
          </a:ln>
          <a:effectLst/>
        </p:spPr>
        <p:txBody>
          <a:bodyPr lIns="0" tIns="0" rIns="0" bIns="0" rtlCol="0" anchor="ctr"/>
          <a:lstStyle/>
          <a:p>
            <a:pPr marL="0" marR="0" lvl="0" indent="0" algn="ctr" defTabSz="932021"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sp>
        <p:nvSpPr>
          <p:cNvPr id="64" name="Oval 63">
            <a:extLst>
              <a:ext uri="{FF2B5EF4-FFF2-40B4-BE49-F238E27FC236}">
                <a16:creationId xmlns:a16="http://schemas.microsoft.com/office/drawing/2014/main" id="{57A648BA-7FAC-164A-BD6A-D054E173C26B}"/>
              </a:ext>
            </a:extLst>
          </p:cNvPr>
          <p:cNvSpPr>
            <a:spLocks noChangeAspect="1"/>
          </p:cNvSpPr>
          <p:nvPr userDrawn="1"/>
        </p:nvSpPr>
        <p:spPr>
          <a:xfrm>
            <a:off x="5022100" y="4141565"/>
            <a:ext cx="587490" cy="588863"/>
          </a:xfrm>
          <a:prstGeom prst="ellipse">
            <a:avLst/>
          </a:prstGeom>
          <a:solidFill>
            <a:srgbClr val="30E5D0"/>
          </a:solidFill>
          <a:ln w="12700" cap="flat" cmpd="sng" algn="ctr">
            <a:noFill/>
            <a:prstDash val="solid"/>
            <a:miter lim="800000"/>
          </a:ln>
          <a:effectLst/>
        </p:spPr>
        <p:txBody>
          <a:bodyPr lIns="0" tIns="0" rIns="0" bIns="0" rtlCol="0" anchor="ctr"/>
          <a:lstStyle/>
          <a:p>
            <a:pPr marL="0" marR="0" lvl="0" indent="0" algn="ctr" defTabSz="932021"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pic>
        <p:nvPicPr>
          <p:cNvPr id="27" name="Operations ICON" descr="Bar chart">
            <a:extLst>
              <a:ext uri="{FF2B5EF4-FFF2-40B4-BE49-F238E27FC236}">
                <a16:creationId xmlns:a16="http://schemas.microsoft.com/office/drawing/2014/main" id="{AEB6D8CA-A93C-7440-ADC0-82EC8D9EA16B}"/>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84531" y="4237905"/>
            <a:ext cx="272354" cy="272354"/>
          </a:xfrm>
          <a:prstGeom prst="rect">
            <a:avLst/>
          </a:prstGeom>
        </p:spPr>
      </p:pic>
      <p:sp>
        <p:nvSpPr>
          <p:cNvPr id="28" name="Service">
            <a:extLst>
              <a:ext uri="{FF2B5EF4-FFF2-40B4-BE49-F238E27FC236}">
                <a16:creationId xmlns:a16="http://schemas.microsoft.com/office/drawing/2014/main" id="{5C3EC645-25B2-5A47-99B2-7DD58C2DCAD8}"/>
              </a:ext>
            </a:extLst>
          </p:cNvPr>
          <p:cNvSpPr txBox="1"/>
          <p:nvPr userDrawn="1"/>
        </p:nvSpPr>
        <p:spPr>
          <a:xfrm>
            <a:off x="6314184" y="4474945"/>
            <a:ext cx="650716"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2"/>
                </a:solidFill>
                <a:effectLst/>
                <a:uLnTx/>
                <a:uFillTx/>
                <a:latin typeface="Segoe UI Semibold"/>
                <a:ea typeface="+mn-ea"/>
                <a:cs typeface="Segoe UI Light" panose="020B0502040204020203" pitchFamily="34" charset="0"/>
              </a:rPr>
              <a:t>Service</a:t>
            </a:r>
          </a:p>
        </p:txBody>
      </p:sp>
      <p:sp>
        <p:nvSpPr>
          <p:cNvPr id="29" name="Operations">
            <a:extLst>
              <a:ext uri="{FF2B5EF4-FFF2-40B4-BE49-F238E27FC236}">
                <a16:creationId xmlns:a16="http://schemas.microsoft.com/office/drawing/2014/main" id="{700BE205-AAB5-5644-BC25-2A25729F493E}"/>
              </a:ext>
            </a:extLst>
          </p:cNvPr>
          <p:cNvSpPr txBox="1"/>
          <p:nvPr userDrawn="1"/>
        </p:nvSpPr>
        <p:spPr>
          <a:xfrm>
            <a:off x="4543126" y="3818881"/>
            <a:ext cx="645229"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2"/>
                </a:solidFill>
                <a:effectLst/>
                <a:uLnTx/>
                <a:uFillTx/>
                <a:latin typeface="Segoe UI Semibold"/>
                <a:ea typeface="+mn-ea"/>
                <a:cs typeface="Segoe UI Light" panose="020B0502040204020203" pitchFamily="34" charset="0"/>
              </a:rPr>
              <a:t>Operations</a:t>
            </a:r>
          </a:p>
        </p:txBody>
      </p:sp>
      <p:sp>
        <p:nvSpPr>
          <p:cNvPr id="30" name="Finance">
            <a:extLst>
              <a:ext uri="{FF2B5EF4-FFF2-40B4-BE49-F238E27FC236}">
                <a16:creationId xmlns:a16="http://schemas.microsoft.com/office/drawing/2014/main" id="{B3E2C897-3AF4-4F4E-AA97-7243BC025DCF}"/>
              </a:ext>
            </a:extLst>
          </p:cNvPr>
          <p:cNvSpPr txBox="1"/>
          <p:nvPr userDrawn="1"/>
        </p:nvSpPr>
        <p:spPr>
          <a:xfrm>
            <a:off x="4945845" y="4474945"/>
            <a:ext cx="751372"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2"/>
                </a:solidFill>
                <a:effectLst/>
                <a:uLnTx/>
                <a:uFillTx/>
                <a:latin typeface="Segoe UI Semibold"/>
                <a:ea typeface="+mn-ea"/>
                <a:cs typeface="Segoe UI Light" panose="020B0502040204020203" pitchFamily="34" charset="0"/>
              </a:rPr>
              <a:t>Finance</a:t>
            </a:r>
          </a:p>
        </p:txBody>
      </p:sp>
      <p:pic>
        <p:nvPicPr>
          <p:cNvPr id="31" name="Finance ICON" descr="Gears">
            <a:extLst>
              <a:ext uri="{FF2B5EF4-FFF2-40B4-BE49-F238E27FC236}">
                <a16:creationId xmlns:a16="http://schemas.microsoft.com/office/drawing/2014/main" id="{31999D84-DB03-1245-BD2B-286CC00FE1C4}"/>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6068" y="3562365"/>
            <a:ext cx="272354" cy="272354"/>
          </a:xfrm>
          <a:prstGeom prst="rect">
            <a:avLst/>
          </a:prstGeom>
        </p:spPr>
      </p:pic>
      <p:sp>
        <p:nvSpPr>
          <p:cNvPr id="32" name="Rectangle 13">
            <a:extLst>
              <a:ext uri="{FF2B5EF4-FFF2-40B4-BE49-F238E27FC236}">
                <a16:creationId xmlns:a16="http://schemas.microsoft.com/office/drawing/2014/main" id="{97CB2D16-9654-134E-B6A6-A16FADEF206E}"/>
              </a:ext>
            </a:extLst>
          </p:cNvPr>
          <p:cNvSpPr/>
          <p:nvPr userDrawn="1"/>
        </p:nvSpPr>
        <p:spPr bwMode="auto">
          <a:xfrm>
            <a:off x="4339252" y="3139331"/>
            <a:ext cx="3330821" cy="327375"/>
          </a:xfrm>
          <a:custGeom>
            <a:avLst/>
            <a:gdLst>
              <a:gd name="connsiteX0" fmla="*/ 0 w 3322917"/>
              <a:gd name="connsiteY0" fmla="*/ 0 h 351916"/>
              <a:gd name="connsiteX1" fmla="*/ 3322917 w 3322917"/>
              <a:gd name="connsiteY1" fmla="*/ 0 h 351916"/>
              <a:gd name="connsiteX2" fmla="*/ 3322917 w 3322917"/>
              <a:gd name="connsiteY2" fmla="*/ 351916 h 351916"/>
              <a:gd name="connsiteX3" fmla="*/ 0 w 3322917"/>
              <a:gd name="connsiteY3" fmla="*/ 351916 h 351916"/>
              <a:gd name="connsiteX4" fmla="*/ 0 w 3322917"/>
              <a:gd name="connsiteY4" fmla="*/ 0 h 351916"/>
              <a:gd name="connsiteX0" fmla="*/ 0 w 3352800"/>
              <a:gd name="connsiteY0" fmla="*/ 0 h 351916"/>
              <a:gd name="connsiteX1" fmla="*/ 3352800 w 3352800"/>
              <a:gd name="connsiteY1" fmla="*/ 17929 h 351916"/>
              <a:gd name="connsiteX2" fmla="*/ 3322917 w 3352800"/>
              <a:gd name="connsiteY2" fmla="*/ 351916 h 351916"/>
              <a:gd name="connsiteX3" fmla="*/ 0 w 3352800"/>
              <a:gd name="connsiteY3" fmla="*/ 351916 h 351916"/>
              <a:gd name="connsiteX4" fmla="*/ 0 w 3352800"/>
              <a:gd name="connsiteY4" fmla="*/ 0 h 351916"/>
              <a:gd name="connsiteX0" fmla="*/ 0 w 3364752"/>
              <a:gd name="connsiteY0" fmla="*/ 0 h 351916"/>
              <a:gd name="connsiteX1" fmla="*/ 3352800 w 3364752"/>
              <a:gd name="connsiteY1" fmla="*/ 17929 h 351916"/>
              <a:gd name="connsiteX2" fmla="*/ 3364752 w 3364752"/>
              <a:gd name="connsiteY2" fmla="*/ 351916 h 351916"/>
              <a:gd name="connsiteX3" fmla="*/ 0 w 3364752"/>
              <a:gd name="connsiteY3" fmla="*/ 351916 h 351916"/>
              <a:gd name="connsiteX4" fmla="*/ 0 w 3364752"/>
              <a:gd name="connsiteY4" fmla="*/ 0 h 351916"/>
              <a:gd name="connsiteX0" fmla="*/ 0 w 3394635"/>
              <a:gd name="connsiteY0" fmla="*/ 0 h 351916"/>
              <a:gd name="connsiteX1" fmla="*/ 3382683 w 3394635"/>
              <a:gd name="connsiteY1" fmla="*/ 17929 h 351916"/>
              <a:gd name="connsiteX2" fmla="*/ 3394635 w 3394635"/>
              <a:gd name="connsiteY2" fmla="*/ 351916 h 351916"/>
              <a:gd name="connsiteX3" fmla="*/ 29883 w 3394635"/>
              <a:gd name="connsiteY3" fmla="*/ 351916 h 351916"/>
              <a:gd name="connsiteX4" fmla="*/ 0 w 3394635"/>
              <a:gd name="connsiteY4" fmla="*/ 0 h 351916"/>
              <a:gd name="connsiteX0" fmla="*/ 5976 w 3400611"/>
              <a:gd name="connsiteY0" fmla="*/ 0 h 351916"/>
              <a:gd name="connsiteX1" fmla="*/ 3388659 w 3400611"/>
              <a:gd name="connsiteY1" fmla="*/ 17929 h 351916"/>
              <a:gd name="connsiteX2" fmla="*/ 3400611 w 3400611"/>
              <a:gd name="connsiteY2" fmla="*/ 351916 h 351916"/>
              <a:gd name="connsiteX3" fmla="*/ 0 w 3400611"/>
              <a:gd name="connsiteY3" fmla="*/ 351916 h 351916"/>
              <a:gd name="connsiteX4" fmla="*/ 5976 w 3400611"/>
              <a:gd name="connsiteY4" fmla="*/ 0 h 351916"/>
              <a:gd name="connsiteX0" fmla="*/ 0 w 3394635"/>
              <a:gd name="connsiteY0" fmla="*/ 0 h 351916"/>
              <a:gd name="connsiteX1" fmla="*/ 3382683 w 3394635"/>
              <a:gd name="connsiteY1" fmla="*/ 17929 h 351916"/>
              <a:gd name="connsiteX2" fmla="*/ 3394635 w 3394635"/>
              <a:gd name="connsiteY2" fmla="*/ 351916 h 351916"/>
              <a:gd name="connsiteX3" fmla="*/ 29883 w 3394635"/>
              <a:gd name="connsiteY3" fmla="*/ 310080 h 351916"/>
              <a:gd name="connsiteX4" fmla="*/ 0 w 3394635"/>
              <a:gd name="connsiteY4" fmla="*/ 0 h 351916"/>
              <a:gd name="connsiteX0" fmla="*/ 0 w 3394635"/>
              <a:gd name="connsiteY0" fmla="*/ 71718 h 333987"/>
              <a:gd name="connsiteX1" fmla="*/ 3382683 w 3394635"/>
              <a:gd name="connsiteY1" fmla="*/ 0 h 333987"/>
              <a:gd name="connsiteX2" fmla="*/ 3394635 w 3394635"/>
              <a:gd name="connsiteY2" fmla="*/ 333987 h 333987"/>
              <a:gd name="connsiteX3" fmla="*/ 29883 w 3394635"/>
              <a:gd name="connsiteY3" fmla="*/ 292151 h 333987"/>
              <a:gd name="connsiteX4" fmla="*/ 0 w 3394635"/>
              <a:gd name="connsiteY4" fmla="*/ 71718 h 333987"/>
              <a:gd name="connsiteX0" fmla="*/ 0 w 3394635"/>
              <a:gd name="connsiteY0" fmla="*/ 71718 h 333987"/>
              <a:gd name="connsiteX1" fmla="*/ 3382683 w 3394635"/>
              <a:gd name="connsiteY1" fmla="*/ 0 h 333987"/>
              <a:gd name="connsiteX2" fmla="*/ 3394635 w 3394635"/>
              <a:gd name="connsiteY2" fmla="*/ 333987 h 333987"/>
              <a:gd name="connsiteX3" fmla="*/ 29883 w 3394635"/>
              <a:gd name="connsiteY3" fmla="*/ 292151 h 333987"/>
              <a:gd name="connsiteX4" fmla="*/ 0 w 3394635"/>
              <a:gd name="connsiteY4" fmla="*/ 71718 h 333987"/>
              <a:gd name="connsiteX0" fmla="*/ 0 w 3394635"/>
              <a:gd name="connsiteY0" fmla="*/ 71718 h 333987"/>
              <a:gd name="connsiteX1" fmla="*/ 3382683 w 3394635"/>
              <a:gd name="connsiteY1" fmla="*/ 0 h 333987"/>
              <a:gd name="connsiteX2" fmla="*/ 3394635 w 3394635"/>
              <a:gd name="connsiteY2" fmla="*/ 333987 h 333987"/>
              <a:gd name="connsiteX3" fmla="*/ 29883 w 3394635"/>
              <a:gd name="connsiteY3" fmla="*/ 292151 h 333987"/>
              <a:gd name="connsiteX4" fmla="*/ 0 w 3394635"/>
              <a:gd name="connsiteY4" fmla="*/ 71718 h 333987"/>
              <a:gd name="connsiteX0" fmla="*/ 1412 w 3396047"/>
              <a:gd name="connsiteY0" fmla="*/ 71718 h 333987"/>
              <a:gd name="connsiteX1" fmla="*/ 3384095 w 3396047"/>
              <a:gd name="connsiteY1" fmla="*/ 0 h 333987"/>
              <a:gd name="connsiteX2" fmla="*/ 3396047 w 3396047"/>
              <a:gd name="connsiteY2" fmla="*/ 333987 h 333987"/>
              <a:gd name="connsiteX3" fmla="*/ 31295 w 3396047"/>
              <a:gd name="connsiteY3" fmla="*/ 292151 h 333987"/>
              <a:gd name="connsiteX4" fmla="*/ 1412 w 3396047"/>
              <a:gd name="connsiteY4" fmla="*/ 71718 h 333987"/>
              <a:gd name="connsiteX0" fmla="*/ 1412 w 3396049"/>
              <a:gd name="connsiteY0" fmla="*/ 71718 h 333987"/>
              <a:gd name="connsiteX1" fmla="*/ 3384095 w 3396049"/>
              <a:gd name="connsiteY1" fmla="*/ 0 h 333987"/>
              <a:gd name="connsiteX2" fmla="*/ 3396049 w 3396049"/>
              <a:gd name="connsiteY2" fmla="*/ 167157 h 333987"/>
              <a:gd name="connsiteX3" fmla="*/ 3396047 w 3396049"/>
              <a:gd name="connsiteY3" fmla="*/ 333987 h 333987"/>
              <a:gd name="connsiteX4" fmla="*/ 31295 w 3396049"/>
              <a:gd name="connsiteY4" fmla="*/ 292151 h 333987"/>
              <a:gd name="connsiteX5" fmla="*/ 1412 w 3396049"/>
              <a:gd name="connsiteY5" fmla="*/ 71718 h 333987"/>
              <a:gd name="connsiteX0" fmla="*/ 1412 w 3419955"/>
              <a:gd name="connsiteY0" fmla="*/ 71718 h 333987"/>
              <a:gd name="connsiteX1" fmla="*/ 3384095 w 3419955"/>
              <a:gd name="connsiteY1" fmla="*/ 0 h 333987"/>
              <a:gd name="connsiteX2" fmla="*/ 3419955 w 3419955"/>
              <a:gd name="connsiteY2" fmla="*/ 155204 h 333987"/>
              <a:gd name="connsiteX3" fmla="*/ 3396047 w 3419955"/>
              <a:gd name="connsiteY3" fmla="*/ 333987 h 333987"/>
              <a:gd name="connsiteX4" fmla="*/ 31295 w 3419955"/>
              <a:gd name="connsiteY4" fmla="*/ 292151 h 333987"/>
              <a:gd name="connsiteX5" fmla="*/ 1412 w 3419955"/>
              <a:gd name="connsiteY5" fmla="*/ 71718 h 333987"/>
              <a:gd name="connsiteX0" fmla="*/ 1412 w 3419955"/>
              <a:gd name="connsiteY0" fmla="*/ 71718 h 333987"/>
              <a:gd name="connsiteX1" fmla="*/ 3384095 w 3419955"/>
              <a:gd name="connsiteY1" fmla="*/ 0 h 333987"/>
              <a:gd name="connsiteX2" fmla="*/ 3419955 w 3419955"/>
              <a:gd name="connsiteY2" fmla="*/ 155204 h 333987"/>
              <a:gd name="connsiteX3" fmla="*/ 3378117 w 3419955"/>
              <a:gd name="connsiteY3" fmla="*/ 333987 h 333987"/>
              <a:gd name="connsiteX4" fmla="*/ 31295 w 3419955"/>
              <a:gd name="connsiteY4" fmla="*/ 292151 h 333987"/>
              <a:gd name="connsiteX5" fmla="*/ 1412 w 3419955"/>
              <a:gd name="connsiteY5" fmla="*/ 71718 h 333987"/>
              <a:gd name="connsiteX0" fmla="*/ 1412 w 3419955"/>
              <a:gd name="connsiteY0" fmla="*/ 71718 h 333987"/>
              <a:gd name="connsiteX1" fmla="*/ 3366166 w 3419955"/>
              <a:gd name="connsiteY1" fmla="*/ 0 h 333987"/>
              <a:gd name="connsiteX2" fmla="*/ 3419955 w 3419955"/>
              <a:gd name="connsiteY2" fmla="*/ 155204 h 333987"/>
              <a:gd name="connsiteX3" fmla="*/ 3378117 w 3419955"/>
              <a:gd name="connsiteY3" fmla="*/ 333987 h 333987"/>
              <a:gd name="connsiteX4" fmla="*/ 31295 w 3419955"/>
              <a:gd name="connsiteY4" fmla="*/ 292151 h 333987"/>
              <a:gd name="connsiteX5" fmla="*/ 1412 w 3419955"/>
              <a:gd name="connsiteY5" fmla="*/ 71718 h 333987"/>
              <a:gd name="connsiteX0" fmla="*/ 1412 w 3396049"/>
              <a:gd name="connsiteY0" fmla="*/ 71718 h 333987"/>
              <a:gd name="connsiteX1" fmla="*/ 3366166 w 3396049"/>
              <a:gd name="connsiteY1" fmla="*/ 0 h 333987"/>
              <a:gd name="connsiteX2" fmla="*/ 3396049 w 3396049"/>
              <a:gd name="connsiteY2" fmla="*/ 161181 h 333987"/>
              <a:gd name="connsiteX3" fmla="*/ 3378117 w 3396049"/>
              <a:gd name="connsiteY3" fmla="*/ 333987 h 333987"/>
              <a:gd name="connsiteX4" fmla="*/ 31295 w 3396049"/>
              <a:gd name="connsiteY4" fmla="*/ 292151 h 333987"/>
              <a:gd name="connsiteX5" fmla="*/ 1412 w 3396049"/>
              <a:gd name="connsiteY5" fmla="*/ 71718 h 333987"/>
              <a:gd name="connsiteX0" fmla="*/ 6743 w 3401380"/>
              <a:gd name="connsiteY0" fmla="*/ 71718 h 333987"/>
              <a:gd name="connsiteX1" fmla="*/ 3371497 w 3401380"/>
              <a:gd name="connsiteY1" fmla="*/ 0 h 333987"/>
              <a:gd name="connsiteX2" fmla="*/ 3401380 w 3401380"/>
              <a:gd name="connsiteY2" fmla="*/ 161181 h 333987"/>
              <a:gd name="connsiteX3" fmla="*/ 3383448 w 3401380"/>
              <a:gd name="connsiteY3" fmla="*/ 333987 h 333987"/>
              <a:gd name="connsiteX4" fmla="*/ 6744 w 3401380"/>
              <a:gd name="connsiteY4" fmla="*/ 292151 h 333987"/>
              <a:gd name="connsiteX5" fmla="*/ 6743 w 3401380"/>
              <a:gd name="connsiteY5" fmla="*/ 71718 h 333987"/>
              <a:gd name="connsiteX0" fmla="*/ 15409 w 3398093"/>
              <a:gd name="connsiteY0" fmla="*/ 65742 h 333987"/>
              <a:gd name="connsiteX1" fmla="*/ 3368210 w 3398093"/>
              <a:gd name="connsiteY1" fmla="*/ 0 h 333987"/>
              <a:gd name="connsiteX2" fmla="*/ 3398093 w 3398093"/>
              <a:gd name="connsiteY2" fmla="*/ 161181 h 333987"/>
              <a:gd name="connsiteX3" fmla="*/ 3380161 w 3398093"/>
              <a:gd name="connsiteY3" fmla="*/ 333987 h 333987"/>
              <a:gd name="connsiteX4" fmla="*/ 3457 w 3398093"/>
              <a:gd name="connsiteY4" fmla="*/ 292151 h 333987"/>
              <a:gd name="connsiteX5" fmla="*/ 15409 w 3398093"/>
              <a:gd name="connsiteY5" fmla="*/ 65742 h 33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8093" h="333987">
                <a:moveTo>
                  <a:pt x="15409" y="65742"/>
                </a:moveTo>
                <a:cubicBezTo>
                  <a:pt x="156853" y="65742"/>
                  <a:pt x="2240649" y="23906"/>
                  <a:pt x="3368210" y="0"/>
                </a:cubicBezTo>
                <a:lnTo>
                  <a:pt x="3398093" y="161181"/>
                </a:lnTo>
                <a:cubicBezTo>
                  <a:pt x="3398092" y="216791"/>
                  <a:pt x="3380162" y="278377"/>
                  <a:pt x="3380161" y="333987"/>
                </a:cubicBezTo>
                <a:lnTo>
                  <a:pt x="3457" y="292151"/>
                </a:lnTo>
                <a:cubicBezTo>
                  <a:pt x="-6504" y="218673"/>
                  <a:pt x="7441" y="181055"/>
                  <a:pt x="15409" y="65742"/>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Marketing">
            <a:extLst>
              <a:ext uri="{FF2B5EF4-FFF2-40B4-BE49-F238E27FC236}">
                <a16:creationId xmlns:a16="http://schemas.microsoft.com/office/drawing/2014/main" id="{F9572FF9-2820-7443-87E5-18912E70B4E0}"/>
              </a:ext>
            </a:extLst>
          </p:cNvPr>
          <p:cNvSpPr txBox="1"/>
          <p:nvPr userDrawn="1"/>
        </p:nvSpPr>
        <p:spPr>
          <a:xfrm>
            <a:off x="5652633" y="1937314"/>
            <a:ext cx="611802"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2"/>
                </a:solidFill>
                <a:effectLst/>
                <a:uLnTx/>
                <a:uFillTx/>
                <a:latin typeface="Segoe UI Semibold"/>
                <a:ea typeface="+mn-ea"/>
                <a:cs typeface="Segoe UI Light" panose="020B0502040204020203" pitchFamily="34" charset="0"/>
              </a:rPr>
              <a:t>Marketing</a:t>
            </a:r>
          </a:p>
        </p:txBody>
      </p:sp>
      <p:sp>
        <p:nvSpPr>
          <p:cNvPr id="36" name="Talent">
            <a:extLst>
              <a:ext uri="{FF2B5EF4-FFF2-40B4-BE49-F238E27FC236}">
                <a16:creationId xmlns:a16="http://schemas.microsoft.com/office/drawing/2014/main" id="{A179EB88-A356-3D48-A168-250037C41C7D}"/>
              </a:ext>
            </a:extLst>
          </p:cNvPr>
          <p:cNvSpPr txBox="1"/>
          <p:nvPr userDrawn="1"/>
        </p:nvSpPr>
        <p:spPr>
          <a:xfrm>
            <a:off x="4526888" y="2758404"/>
            <a:ext cx="677703"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2"/>
                </a:solidFill>
                <a:effectLst/>
                <a:uLnTx/>
                <a:uFillTx/>
                <a:latin typeface="Segoe UI Semibold"/>
                <a:ea typeface="+mn-ea"/>
                <a:cs typeface="Segoe UI Light" panose="020B0502040204020203" pitchFamily="34" charset="0"/>
              </a:rPr>
              <a:t>Talent</a:t>
            </a:r>
          </a:p>
        </p:txBody>
      </p:sp>
      <p:grpSp>
        <p:nvGrpSpPr>
          <p:cNvPr id="37" name="Group 36">
            <a:extLst>
              <a:ext uri="{FF2B5EF4-FFF2-40B4-BE49-F238E27FC236}">
                <a16:creationId xmlns:a16="http://schemas.microsoft.com/office/drawing/2014/main" id="{56A5170E-71A1-5741-8E58-290E7827186C}"/>
              </a:ext>
            </a:extLst>
          </p:cNvPr>
          <p:cNvGrpSpPr/>
          <p:nvPr userDrawn="1"/>
        </p:nvGrpSpPr>
        <p:grpSpPr>
          <a:xfrm>
            <a:off x="4755079" y="2504163"/>
            <a:ext cx="221323" cy="194334"/>
            <a:chOff x="4755079" y="2540021"/>
            <a:chExt cx="221323" cy="194334"/>
          </a:xfrm>
          <a:solidFill>
            <a:schemeClr val="tx2"/>
          </a:solidFill>
        </p:grpSpPr>
        <p:sp>
          <p:nvSpPr>
            <p:cNvPr id="42" name="Freeform 12">
              <a:extLst>
                <a:ext uri="{FF2B5EF4-FFF2-40B4-BE49-F238E27FC236}">
                  <a16:creationId xmlns:a16="http://schemas.microsoft.com/office/drawing/2014/main" id="{C6B4AD52-502A-F844-BF8E-0B178226623D}"/>
                </a:ext>
              </a:extLst>
            </p:cNvPr>
            <p:cNvSpPr>
              <a:spLocks noEditPoints="1"/>
            </p:cNvSpPr>
            <p:nvPr/>
          </p:nvSpPr>
          <p:spPr bwMode="auto">
            <a:xfrm>
              <a:off x="4768874" y="2540021"/>
              <a:ext cx="69576" cy="69576"/>
            </a:xfrm>
            <a:custGeom>
              <a:avLst/>
              <a:gdLst>
                <a:gd name="T0" fmla="*/ 80 w 160"/>
                <a:gd name="T1" fmla="*/ 32 h 160"/>
                <a:gd name="T2" fmla="*/ 128 w 160"/>
                <a:gd name="T3" fmla="*/ 80 h 160"/>
                <a:gd name="T4" fmla="*/ 80 w 160"/>
                <a:gd name="T5" fmla="*/ 128 h 160"/>
                <a:gd name="T6" fmla="*/ 32 w 160"/>
                <a:gd name="T7" fmla="*/ 80 h 160"/>
                <a:gd name="T8" fmla="*/ 80 w 160"/>
                <a:gd name="T9" fmla="*/ 32 h 160"/>
                <a:gd name="T10" fmla="*/ 80 w 160"/>
                <a:gd name="T11" fmla="*/ 0 h 160"/>
                <a:gd name="T12" fmla="*/ 0 w 160"/>
                <a:gd name="T13" fmla="*/ 80 h 160"/>
                <a:gd name="T14" fmla="*/ 80 w 160"/>
                <a:gd name="T15" fmla="*/ 160 h 160"/>
                <a:gd name="T16" fmla="*/ 160 w 160"/>
                <a:gd name="T17" fmla="*/ 80 h 160"/>
                <a:gd name="T18" fmla="*/ 80 w 160"/>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80" y="32"/>
                  </a:moveTo>
                  <a:cubicBezTo>
                    <a:pt x="106" y="32"/>
                    <a:pt x="128" y="54"/>
                    <a:pt x="128" y="80"/>
                  </a:cubicBezTo>
                  <a:cubicBezTo>
                    <a:pt x="128" y="106"/>
                    <a:pt x="106" y="128"/>
                    <a:pt x="80" y="128"/>
                  </a:cubicBezTo>
                  <a:cubicBezTo>
                    <a:pt x="54" y="128"/>
                    <a:pt x="32" y="106"/>
                    <a:pt x="32" y="80"/>
                  </a:cubicBezTo>
                  <a:cubicBezTo>
                    <a:pt x="32" y="54"/>
                    <a:pt x="54" y="32"/>
                    <a:pt x="80" y="32"/>
                  </a:cubicBezTo>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lumMod val="50000"/>
                  </a:srgbClr>
                </a:solidFill>
                <a:effectLst/>
                <a:uLnTx/>
                <a:uFillTx/>
                <a:latin typeface="Segoe UI Semilight"/>
                <a:ea typeface="+mn-ea"/>
                <a:cs typeface="+mn-cs"/>
              </a:endParaRPr>
            </a:p>
          </p:txBody>
        </p:sp>
        <p:sp>
          <p:nvSpPr>
            <p:cNvPr id="43" name="Freeform 13">
              <a:extLst>
                <a:ext uri="{FF2B5EF4-FFF2-40B4-BE49-F238E27FC236}">
                  <a16:creationId xmlns:a16="http://schemas.microsoft.com/office/drawing/2014/main" id="{549FB1D6-7BD2-2B4A-8D97-BD7B080CBF6E}"/>
                </a:ext>
              </a:extLst>
            </p:cNvPr>
            <p:cNvSpPr>
              <a:spLocks noEditPoints="1"/>
            </p:cNvSpPr>
            <p:nvPr/>
          </p:nvSpPr>
          <p:spPr bwMode="auto">
            <a:xfrm>
              <a:off x="4893631" y="2540021"/>
              <a:ext cx="68976" cy="69576"/>
            </a:xfrm>
            <a:custGeom>
              <a:avLst/>
              <a:gdLst>
                <a:gd name="T0" fmla="*/ 80 w 160"/>
                <a:gd name="T1" fmla="*/ 32 h 160"/>
                <a:gd name="T2" fmla="*/ 128 w 160"/>
                <a:gd name="T3" fmla="*/ 80 h 160"/>
                <a:gd name="T4" fmla="*/ 80 w 160"/>
                <a:gd name="T5" fmla="*/ 128 h 160"/>
                <a:gd name="T6" fmla="*/ 32 w 160"/>
                <a:gd name="T7" fmla="*/ 80 h 160"/>
                <a:gd name="T8" fmla="*/ 80 w 160"/>
                <a:gd name="T9" fmla="*/ 32 h 160"/>
                <a:gd name="T10" fmla="*/ 80 w 160"/>
                <a:gd name="T11" fmla="*/ 0 h 160"/>
                <a:gd name="T12" fmla="*/ 0 w 160"/>
                <a:gd name="T13" fmla="*/ 80 h 160"/>
                <a:gd name="T14" fmla="*/ 80 w 160"/>
                <a:gd name="T15" fmla="*/ 160 h 160"/>
                <a:gd name="T16" fmla="*/ 160 w 160"/>
                <a:gd name="T17" fmla="*/ 80 h 160"/>
                <a:gd name="T18" fmla="*/ 80 w 160"/>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80" y="32"/>
                  </a:moveTo>
                  <a:cubicBezTo>
                    <a:pt x="106" y="32"/>
                    <a:pt x="128" y="54"/>
                    <a:pt x="128" y="80"/>
                  </a:cubicBezTo>
                  <a:cubicBezTo>
                    <a:pt x="128" y="106"/>
                    <a:pt x="106" y="128"/>
                    <a:pt x="80" y="128"/>
                  </a:cubicBezTo>
                  <a:cubicBezTo>
                    <a:pt x="54" y="128"/>
                    <a:pt x="32" y="106"/>
                    <a:pt x="32" y="80"/>
                  </a:cubicBezTo>
                  <a:cubicBezTo>
                    <a:pt x="32" y="54"/>
                    <a:pt x="54" y="32"/>
                    <a:pt x="80" y="32"/>
                  </a:cubicBezTo>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lumMod val="50000"/>
                  </a:srgbClr>
                </a:solidFill>
                <a:effectLst/>
                <a:uLnTx/>
                <a:uFillTx/>
                <a:latin typeface="Segoe UI Semilight"/>
                <a:ea typeface="+mn-ea"/>
                <a:cs typeface="+mn-cs"/>
              </a:endParaRPr>
            </a:p>
          </p:txBody>
        </p:sp>
        <p:sp>
          <p:nvSpPr>
            <p:cNvPr id="44" name="Freeform 14">
              <a:extLst>
                <a:ext uri="{FF2B5EF4-FFF2-40B4-BE49-F238E27FC236}">
                  <a16:creationId xmlns:a16="http://schemas.microsoft.com/office/drawing/2014/main" id="{E9E6F271-0E47-014B-BCD7-14AC5060D2DE}"/>
                </a:ext>
              </a:extLst>
            </p:cNvPr>
            <p:cNvSpPr>
              <a:spLocks/>
            </p:cNvSpPr>
            <p:nvPr/>
          </p:nvSpPr>
          <p:spPr bwMode="auto">
            <a:xfrm>
              <a:off x="4879836" y="2595202"/>
              <a:ext cx="96566" cy="97766"/>
            </a:xfrm>
            <a:custGeom>
              <a:avLst/>
              <a:gdLst>
                <a:gd name="T0" fmla="*/ 140 w 224"/>
                <a:gd name="T1" fmla="*/ 0 h 224"/>
                <a:gd name="T2" fmla="*/ 84 w 224"/>
                <a:gd name="T3" fmla="*/ 0 h 224"/>
                <a:gd name="T4" fmla="*/ 0 w 224"/>
                <a:gd name="T5" fmla="*/ 84 h 224"/>
                <a:gd name="T6" fmla="*/ 0 w 224"/>
                <a:gd name="T7" fmla="*/ 128 h 224"/>
                <a:gd name="T8" fmla="*/ 32 w 224"/>
                <a:gd name="T9" fmla="*/ 128 h 224"/>
                <a:gd name="T10" fmla="*/ 32 w 224"/>
                <a:gd name="T11" fmla="*/ 84 h 224"/>
                <a:gd name="T12" fmla="*/ 84 w 224"/>
                <a:gd name="T13" fmla="*/ 32 h 224"/>
                <a:gd name="T14" fmla="*/ 140 w 224"/>
                <a:gd name="T15" fmla="*/ 32 h 224"/>
                <a:gd name="T16" fmla="*/ 192 w 224"/>
                <a:gd name="T17" fmla="*/ 84 h 224"/>
                <a:gd name="T18" fmla="*/ 192 w 224"/>
                <a:gd name="T19" fmla="*/ 224 h 224"/>
                <a:gd name="T20" fmla="*/ 224 w 224"/>
                <a:gd name="T21" fmla="*/ 224 h 224"/>
                <a:gd name="T22" fmla="*/ 224 w 224"/>
                <a:gd name="T23" fmla="*/ 84 h 224"/>
                <a:gd name="T24" fmla="*/ 140 w 224"/>
                <a:gd name="T2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224">
                  <a:moveTo>
                    <a:pt x="140" y="0"/>
                  </a:moveTo>
                  <a:cubicBezTo>
                    <a:pt x="84" y="0"/>
                    <a:pt x="84" y="0"/>
                    <a:pt x="84" y="0"/>
                  </a:cubicBezTo>
                  <a:cubicBezTo>
                    <a:pt x="38" y="0"/>
                    <a:pt x="0" y="38"/>
                    <a:pt x="0" y="84"/>
                  </a:cubicBezTo>
                  <a:cubicBezTo>
                    <a:pt x="0" y="128"/>
                    <a:pt x="0" y="128"/>
                    <a:pt x="0" y="128"/>
                  </a:cubicBezTo>
                  <a:cubicBezTo>
                    <a:pt x="32" y="128"/>
                    <a:pt x="32" y="128"/>
                    <a:pt x="32" y="128"/>
                  </a:cubicBezTo>
                  <a:cubicBezTo>
                    <a:pt x="32" y="84"/>
                    <a:pt x="32" y="84"/>
                    <a:pt x="32" y="84"/>
                  </a:cubicBezTo>
                  <a:cubicBezTo>
                    <a:pt x="32" y="56"/>
                    <a:pt x="56" y="32"/>
                    <a:pt x="84" y="32"/>
                  </a:cubicBezTo>
                  <a:cubicBezTo>
                    <a:pt x="140" y="32"/>
                    <a:pt x="140" y="32"/>
                    <a:pt x="140" y="32"/>
                  </a:cubicBezTo>
                  <a:cubicBezTo>
                    <a:pt x="168" y="32"/>
                    <a:pt x="192" y="56"/>
                    <a:pt x="192" y="84"/>
                  </a:cubicBezTo>
                  <a:cubicBezTo>
                    <a:pt x="192" y="224"/>
                    <a:pt x="192" y="224"/>
                    <a:pt x="192" y="224"/>
                  </a:cubicBezTo>
                  <a:cubicBezTo>
                    <a:pt x="224" y="224"/>
                    <a:pt x="224" y="224"/>
                    <a:pt x="224" y="224"/>
                  </a:cubicBezTo>
                  <a:cubicBezTo>
                    <a:pt x="224" y="84"/>
                    <a:pt x="224" y="84"/>
                    <a:pt x="224" y="84"/>
                  </a:cubicBezTo>
                  <a:cubicBezTo>
                    <a:pt x="224" y="38"/>
                    <a:pt x="186" y="0"/>
                    <a:pt x="140" y="0"/>
                  </a:cubicBez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lumMod val="50000"/>
                  </a:srgbClr>
                </a:solidFill>
                <a:effectLst/>
                <a:uLnTx/>
                <a:uFillTx/>
                <a:latin typeface="Segoe UI Semilight"/>
                <a:ea typeface="+mn-ea"/>
                <a:cs typeface="+mn-cs"/>
              </a:endParaRPr>
            </a:p>
          </p:txBody>
        </p:sp>
        <p:sp>
          <p:nvSpPr>
            <p:cNvPr id="45" name="Freeform 15">
              <a:extLst>
                <a:ext uri="{FF2B5EF4-FFF2-40B4-BE49-F238E27FC236}">
                  <a16:creationId xmlns:a16="http://schemas.microsoft.com/office/drawing/2014/main" id="{7D0526F6-68D1-3146-98E7-E94F49BD16F6}"/>
                </a:ext>
              </a:extLst>
            </p:cNvPr>
            <p:cNvSpPr>
              <a:spLocks/>
            </p:cNvSpPr>
            <p:nvPr/>
          </p:nvSpPr>
          <p:spPr bwMode="auto">
            <a:xfrm>
              <a:off x="4755079" y="2595202"/>
              <a:ext cx="97166" cy="97766"/>
            </a:xfrm>
            <a:custGeom>
              <a:avLst/>
              <a:gdLst>
                <a:gd name="T0" fmla="*/ 224 w 224"/>
                <a:gd name="T1" fmla="*/ 84 h 224"/>
                <a:gd name="T2" fmla="*/ 140 w 224"/>
                <a:gd name="T3" fmla="*/ 0 h 224"/>
                <a:gd name="T4" fmla="*/ 84 w 224"/>
                <a:gd name="T5" fmla="*/ 0 h 224"/>
                <a:gd name="T6" fmla="*/ 0 w 224"/>
                <a:gd name="T7" fmla="*/ 84 h 224"/>
                <a:gd name="T8" fmla="*/ 0 w 224"/>
                <a:gd name="T9" fmla="*/ 224 h 224"/>
                <a:gd name="T10" fmla="*/ 32 w 224"/>
                <a:gd name="T11" fmla="*/ 224 h 224"/>
                <a:gd name="T12" fmla="*/ 32 w 224"/>
                <a:gd name="T13" fmla="*/ 84 h 224"/>
                <a:gd name="T14" fmla="*/ 84 w 224"/>
                <a:gd name="T15" fmla="*/ 32 h 224"/>
                <a:gd name="T16" fmla="*/ 140 w 224"/>
                <a:gd name="T17" fmla="*/ 32 h 224"/>
                <a:gd name="T18" fmla="*/ 192 w 224"/>
                <a:gd name="T19" fmla="*/ 84 h 224"/>
                <a:gd name="T20" fmla="*/ 192 w 224"/>
                <a:gd name="T21" fmla="*/ 128 h 224"/>
                <a:gd name="T22" fmla="*/ 224 w 224"/>
                <a:gd name="T23" fmla="*/ 128 h 224"/>
                <a:gd name="T24" fmla="*/ 224 w 224"/>
                <a:gd name="T25" fmla="*/ 8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224">
                  <a:moveTo>
                    <a:pt x="224" y="84"/>
                  </a:moveTo>
                  <a:cubicBezTo>
                    <a:pt x="224" y="38"/>
                    <a:pt x="186" y="0"/>
                    <a:pt x="140" y="0"/>
                  </a:cubicBezTo>
                  <a:cubicBezTo>
                    <a:pt x="84" y="0"/>
                    <a:pt x="84" y="0"/>
                    <a:pt x="84" y="0"/>
                  </a:cubicBezTo>
                  <a:cubicBezTo>
                    <a:pt x="38" y="0"/>
                    <a:pt x="0" y="38"/>
                    <a:pt x="0" y="84"/>
                  </a:cubicBezTo>
                  <a:cubicBezTo>
                    <a:pt x="0" y="224"/>
                    <a:pt x="0" y="224"/>
                    <a:pt x="0" y="224"/>
                  </a:cubicBezTo>
                  <a:cubicBezTo>
                    <a:pt x="32" y="224"/>
                    <a:pt x="32" y="224"/>
                    <a:pt x="32" y="224"/>
                  </a:cubicBezTo>
                  <a:cubicBezTo>
                    <a:pt x="32" y="84"/>
                    <a:pt x="32" y="84"/>
                    <a:pt x="32" y="84"/>
                  </a:cubicBezTo>
                  <a:cubicBezTo>
                    <a:pt x="32" y="56"/>
                    <a:pt x="56" y="32"/>
                    <a:pt x="84" y="32"/>
                  </a:cubicBezTo>
                  <a:cubicBezTo>
                    <a:pt x="140" y="32"/>
                    <a:pt x="140" y="32"/>
                    <a:pt x="140" y="32"/>
                  </a:cubicBezTo>
                  <a:cubicBezTo>
                    <a:pt x="168" y="32"/>
                    <a:pt x="192" y="56"/>
                    <a:pt x="192" y="84"/>
                  </a:cubicBezTo>
                  <a:cubicBezTo>
                    <a:pt x="192" y="128"/>
                    <a:pt x="192" y="128"/>
                    <a:pt x="192" y="128"/>
                  </a:cubicBezTo>
                  <a:cubicBezTo>
                    <a:pt x="224" y="128"/>
                    <a:pt x="224" y="128"/>
                    <a:pt x="224" y="128"/>
                  </a:cubicBezTo>
                  <a:lnTo>
                    <a:pt x="224" y="84"/>
                  </a:ln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lumMod val="50000"/>
                  </a:srgbClr>
                </a:solidFill>
                <a:effectLst/>
                <a:uLnTx/>
                <a:uFillTx/>
                <a:latin typeface="Segoe UI Semilight"/>
                <a:ea typeface="+mn-ea"/>
                <a:cs typeface="+mn-cs"/>
              </a:endParaRPr>
            </a:p>
          </p:txBody>
        </p:sp>
        <p:sp>
          <p:nvSpPr>
            <p:cNvPr id="46" name="Freeform 16">
              <a:extLst>
                <a:ext uri="{FF2B5EF4-FFF2-40B4-BE49-F238E27FC236}">
                  <a16:creationId xmlns:a16="http://schemas.microsoft.com/office/drawing/2014/main" id="{903EC802-92A8-2D48-86E3-0682D911E564}"/>
                </a:ext>
              </a:extLst>
            </p:cNvPr>
            <p:cNvSpPr>
              <a:spLocks noEditPoints="1"/>
            </p:cNvSpPr>
            <p:nvPr/>
          </p:nvSpPr>
          <p:spPr bwMode="auto">
            <a:xfrm>
              <a:off x="4796465" y="2637188"/>
              <a:ext cx="138552" cy="97167"/>
            </a:xfrm>
            <a:custGeom>
              <a:avLst/>
              <a:gdLst>
                <a:gd name="T0" fmla="*/ 208 w 231"/>
                <a:gd name="T1" fmla="*/ 23 h 162"/>
                <a:gd name="T2" fmla="*/ 208 w 231"/>
                <a:gd name="T3" fmla="*/ 139 h 162"/>
                <a:gd name="T4" fmla="*/ 23 w 231"/>
                <a:gd name="T5" fmla="*/ 139 h 162"/>
                <a:gd name="T6" fmla="*/ 23 w 231"/>
                <a:gd name="T7" fmla="*/ 23 h 162"/>
                <a:gd name="T8" fmla="*/ 208 w 231"/>
                <a:gd name="T9" fmla="*/ 23 h 162"/>
                <a:gd name="T10" fmla="*/ 231 w 231"/>
                <a:gd name="T11" fmla="*/ 0 h 162"/>
                <a:gd name="T12" fmla="*/ 0 w 231"/>
                <a:gd name="T13" fmla="*/ 0 h 162"/>
                <a:gd name="T14" fmla="*/ 0 w 231"/>
                <a:gd name="T15" fmla="*/ 162 h 162"/>
                <a:gd name="T16" fmla="*/ 231 w 231"/>
                <a:gd name="T17" fmla="*/ 162 h 162"/>
                <a:gd name="T18" fmla="*/ 231 w 231"/>
                <a:gd name="T19" fmla="*/ 0 h 162"/>
                <a:gd name="T20" fmla="*/ 231 w 231"/>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162">
                  <a:moveTo>
                    <a:pt x="208" y="23"/>
                  </a:moveTo>
                  <a:lnTo>
                    <a:pt x="208" y="139"/>
                  </a:lnTo>
                  <a:lnTo>
                    <a:pt x="23" y="139"/>
                  </a:lnTo>
                  <a:lnTo>
                    <a:pt x="23" y="23"/>
                  </a:lnTo>
                  <a:lnTo>
                    <a:pt x="208" y="23"/>
                  </a:lnTo>
                  <a:close/>
                  <a:moveTo>
                    <a:pt x="231" y="0"/>
                  </a:moveTo>
                  <a:lnTo>
                    <a:pt x="0" y="0"/>
                  </a:lnTo>
                  <a:lnTo>
                    <a:pt x="0" y="162"/>
                  </a:lnTo>
                  <a:lnTo>
                    <a:pt x="231" y="162"/>
                  </a:lnTo>
                  <a:lnTo>
                    <a:pt x="231" y="0"/>
                  </a:lnTo>
                  <a:lnTo>
                    <a:pt x="231" y="0"/>
                  </a:ln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lumMod val="50000"/>
                  </a:srgbClr>
                </a:solidFill>
                <a:effectLst/>
                <a:uLnTx/>
                <a:uFillTx/>
                <a:latin typeface="Segoe UI Semilight"/>
                <a:ea typeface="+mn-ea"/>
                <a:cs typeface="+mn-cs"/>
              </a:endParaRPr>
            </a:p>
          </p:txBody>
        </p:sp>
        <p:sp>
          <p:nvSpPr>
            <p:cNvPr id="47" name="Freeform 17">
              <a:extLst>
                <a:ext uri="{FF2B5EF4-FFF2-40B4-BE49-F238E27FC236}">
                  <a16:creationId xmlns:a16="http://schemas.microsoft.com/office/drawing/2014/main" id="{E2F799E1-C1BA-9C42-8861-059DA40AC38E}"/>
                </a:ext>
              </a:extLst>
            </p:cNvPr>
            <p:cNvSpPr>
              <a:spLocks noEditPoints="1"/>
            </p:cNvSpPr>
            <p:nvPr/>
          </p:nvSpPr>
          <p:spPr bwMode="auto">
            <a:xfrm>
              <a:off x="4796465" y="2637188"/>
              <a:ext cx="138552" cy="97167"/>
            </a:xfrm>
            <a:custGeom>
              <a:avLst/>
              <a:gdLst>
                <a:gd name="T0" fmla="*/ 208 w 231"/>
                <a:gd name="T1" fmla="*/ 23 h 162"/>
                <a:gd name="T2" fmla="*/ 208 w 231"/>
                <a:gd name="T3" fmla="*/ 139 h 162"/>
                <a:gd name="T4" fmla="*/ 23 w 231"/>
                <a:gd name="T5" fmla="*/ 139 h 162"/>
                <a:gd name="T6" fmla="*/ 23 w 231"/>
                <a:gd name="T7" fmla="*/ 23 h 162"/>
                <a:gd name="T8" fmla="*/ 208 w 231"/>
                <a:gd name="T9" fmla="*/ 23 h 162"/>
                <a:gd name="T10" fmla="*/ 231 w 231"/>
                <a:gd name="T11" fmla="*/ 0 h 162"/>
                <a:gd name="T12" fmla="*/ 0 w 231"/>
                <a:gd name="T13" fmla="*/ 0 h 162"/>
                <a:gd name="T14" fmla="*/ 0 w 231"/>
                <a:gd name="T15" fmla="*/ 162 h 162"/>
                <a:gd name="T16" fmla="*/ 231 w 231"/>
                <a:gd name="T17" fmla="*/ 162 h 162"/>
                <a:gd name="T18" fmla="*/ 231 w 231"/>
                <a:gd name="T19" fmla="*/ 0 h 162"/>
                <a:gd name="T20" fmla="*/ 231 w 231"/>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162">
                  <a:moveTo>
                    <a:pt x="208" y="23"/>
                  </a:moveTo>
                  <a:lnTo>
                    <a:pt x="208" y="139"/>
                  </a:lnTo>
                  <a:lnTo>
                    <a:pt x="23" y="139"/>
                  </a:lnTo>
                  <a:lnTo>
                    <a:pt x="23" y="23"/>
                  </a:lnTo>
                  <a:lnTo>
                    <a:pt x="208" y="23"/>
                  </a:lnTo>
                  <a:moveTo>
                    <a:pt x="231" y="0"/>
                  </a:moveTo>
                  <a:lnTo>
                    <a:pt x="0" y="0"/>
                  </a:lnTo>
                  <a:lnTo>
                    <a:pt x="0" y="162"/>
                  </a:lnTo>
                  <a:lnTo>
                    <a:pt x="231" y="162"/>
                  </a:lnTo>
                  <a:lnTo>
                    <a:pt x="231" y="0"/>
                  </a:lnTo>
                  <a:lnTo>
                    <a:pt x="231" y="0"/>
                  </a:lnTo>
                </a:path>
              </a:pathLst>
            </a:custGeom>
            <a:grp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lumMod val="50000"/>
                  </a:srgbClr>
                </a:solidFill>
                <a:effectLst/>
                <a:uLnTx/>
                <a:uFillTx/>
                <a:latin typeface="Segoe UI Semilight"/>
                <a:ea typeface="+mn-ea"/>
                <a:cs typeface="+mn-cs"/>
              </a:endParaRPr>
            </a:p>
          </p:txBody>
        </p:sp>
      </p:grpSp>
      <p:pic>
        <p:nvPicPr>
          <p:cNvPr id="38" name="Marketing ICON">
            <a:extLst>
              <a:ext uri="{FF2B5EF4-FFF2-40B4-BE49-F238E27FC236}">
                <a16:creationId xmlns:a16="http://schemas.microsoft.com/office/drawing/2014/main" id="{5AA1ECFE-7CDC-2E46-8564-10EDBE6CCAB7}"/>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874152" y="1687544"/>
            <a:ext cx="274588" cy="201363"/>
          </a:xfrm>
          <a:prstGeom prst="rect">
            <a:avLst/>
          </a:prstGeom>
        </p:spPr>
      </p:pic>
      <p:grpSp>
        <p:nvGrpSpPr>
          <p:cNvPr id="39" name="Group 38">
            <a:extLst>
              <a:ext uri="{FF2B5EF4-FFF2-40B4-BE49-F238E27FC236}">
                <a16:creationId xmlns:a16="http://schemas.microsoft.com/office/drawing/2014/main" id="{7583BBD1-5CC9-114F-9713-2806996589FE}"/>
              </a:ext>
            </a:extLst>
          </p:cNvPr>
          <p:cNvGrpSpPr/>
          <p:nvPr userDrawn="1"/>
        </p:nvGrpSpPr>
        <p:grpSpPr>
          <a:xfrm>
            <a:off x="5055166" y="3138941"/>
            <a:ext cx="1939899" cy="290657"/>
            <a:chOff x="5179261" y="3174799"/>
            <a:chExt cx="1939899" cy="290657"/>
          </a:xfrm>
        </p:grpSpPr>
        <p:pic>
          <p:nvPicPr>
            <p:cNvPr id="40" name="MSD 365 LOGO">
              <a:extLst>
                <a:ext uri="{FF2B5EF4-FFF2-40B4-BE49-F238E27FC236}">
                  <a16:creationId xmlns:a16="http://schemas.microsoft.com/office/drawing/2014/main" id="{E9A7BE8E-314B-ED4B-A1DB-33B7E6A33932}"/>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l="-4" r="88585" b="3033"/>
            <a:stretch/>
          </p:blipFill>
          <p:spPr>
            <a:xfrm>
              <a:off x="5179261" y="3219675"/>
              <a:ext cx="228600" cy="195692"/>
            </a:xfrm>
            <a:prstGeom prst="rect">
              <a:avLst/>
            </a:prstGeom>
            <a:solidFill>
              <a:schemeClr val="bg1"/>
            </a:solidFill>
          </p:spPr>
        </p:pic>
        <p:sp>
          <p:nvSpPr>
            <p:cNvPr id="41" name="Microsoft Dynamics 365">
              <a:extLst>
                <a:ext uri="{FF2B5EF4-FFF2-40B4-BE49-F238E27FC236}">
                  <a16:creationId xmlns:a16="http://schemas.microsoft.com/office/drawing/2014/main" id="{043404CE-438E-794C-AE26-B4673303E114}"/>
                </a:ext>
              </a:extLst>
            </p:cNvPr>
            <p:cNvSpPr txBox="1"/>
            <p:nvPr userDrawn="1"/>
          </p:nvSpPr>
          <p:spPr>
            <a:xfrm>
              <a:off x="5333158" y="3174799"/>
              <a:ext cx="1786002" cy="290657"/>
            </a:xfrm>
            <a:prstGeom prst="rect">
              <a:avLst/>
            </a:prstGeom>
            <a:noFill/>
          </p:spPr>
          <p:txBody>
            <a:bodyPr wrap="none" rtlCol="0" anchor="ctr">
              <a:spAutoFit/>
            </a:bodyPr>
            <a:lstStyle>
              <a:defPPr>
                <a:defRPr lang="en-US"/>
              </a:defPPr>
              <a:lvl1pPr algn="ctr">
                <a:spcBef>
                  <a:spcPts val="200"/>
                </a:spcBef>
                <a:defRPr sz="2000" b="1">
                  <a:solidFill>
                    <a:srgbClr val="A1664A"/>
                  </a:solidFill>
                </a:defRPr>
              </a:lvl1pPr>
            </a:lstStyle>
            <a:p>
              <a:pPr marL="0" marR="0" lvl="0" indent="0" algn="l" defTabSz="913523" rtl="0" eaLnBrk="1" fontAlgn="auto" latinLnBrk="0" hangingPunct="1">
                <a:lnSpc>
                  <a:spcPts val="1730"/>
                </a:lnSpc>
                <a:spcBef>
                  <a:spcPts val="0"/>
                </a:spcBef>
                <a:spcAft>
                  <a:spcPts val="0"/>
                </a:spcAft>
                <a:buClrTx/>
                <a:buSzTx/>
                <a:buFontTx/>
                <a:buNone/>
                <a:tabLst/>
                <a:defRPr/>
              </a:pPr>
              <a:r>
                <a:rPr kumimoji="0" lang="en-US" sz="1200" b="1" i="0" u="none" strike="noStrike" kern="0" cap="none" spc="-29" normalizeH="0" baseline="0" noProof="0">
                  <a:ln>
                    <a:noFill/>
                  </a:ln>
                  <a:solidFill>
                    <a:schemeClr val="tx2"/>
                  </a:solidFill>
                  <a:effectLst/>
                  <a:uLnTx/>
                  <a:uFillTx/>
                  <a:latin typeface="Segoe UI Semibold" panose="020B0502040204020203" pitchFamily="34" charset="0"/>
                  <a:ea typeface="+mn-ea"/>
                  <a:cs typeface="Segoe UI Semibold" panose="020B0502040204020203" pitchFamily="34" charset="0"/>
                </a:rPr>
                <a:t>Microsoft Dynamics 365</a:t>
              </a:r>
            </a:p>
          </p:txBody>
        </p:sp>
      </p:grpSp>
      <p:sp>
        <p:nvSpPr>
          <p:cNvPr id="19" name="Oval 18">
            <a:extLst>
              <a:ext uri="{FF2B5EF4-FFF2-40B4-BE49-F238E27FC236}">
                <a16:creationId xmlns:a16="http://schemas.microsoft.com/office/drawing/2014/main" id="{93EE6D7A-C5EE-E546-88A0-BFBFA66013BC}"/>
              </a:ext>
            </a:extLst>
          </p:cNvPr>
          <p:cNvSpPr>
            <a:spLocks noChangeAspect="1"/>
          </p:cNvSpPr>
          <p:nvPr userDrawn="1"/>
        </p:nvSpPr>
        <p:spPr>
          <a:xfrm>
            <a:off x="1199228" y="2770098"/>
            <a:ext cx="1005840" cy="1008190"/>
          </a:xfrm>
          <a:prstGeom prst="ellipse">
            <a:avLst/>
          </a:prstGeom>
          <a:solidFill>
            <a:srgbClr val="30E5D0"/>
          </a:solidFill>
          <a:ln w="12700" cap="flat" cmpd="sng" algn="ctr">
            <a:noFill/>
            <a:prstDash val="solid"/>
            <a:miter lim="800000"/>
          </a:ln>
          <a:effectLst/>
        </p:spPr>
        <p:txBody>
          <a:bodyPr lIns="0" tIns="0" rIns="0" bIns="0" rtlCol="0" anchor="ctr"/>
          <a:lstStyle/>
          <a:p>
            <a:pPr marL="0" marR="0" lvl="0" indent="0" algn="ctr" defTabSz="93202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Modern</a:t>
            </a:r>
          </a:p>
        </p:txBody>
      </p:sp>
      <p:sp>
        <p:nvSpPr>
          <p:cNvPr id="20" name="Oval 19">
            <a:extLst>
              <a:ext uri="{FF2B5EF4-FFF2-40B4-BE49-F238E27FC236}">
                <a16:creationId xmlns:a16="http://schemas.microsoft.com/office/drawing/2014/main" id="{2B893C26-68C0-484A-9447-767B90EC7743}"/>
              </a:ext>
            </a:extLst>
          </p:cNvPr>
          <p:cNvSpPr>
            <a:spLocks noChangeAspect="1"/>
          </p:cNvSpPr>
          <p:nvPr userDrawn="1"/>
        </p:nvSpPr>
        <p:spPr>
          <a:xfrm>
            <a:off x="2629099" y="2770098"/>
            <a:ext cx="1005840" cy="1008190"/>
          </a:xfrm>
          <a:prstGeom prst="ellipse">
            <a:avLst/>
          </a:prstGeom>
          <a:solidFill>
            <a:srgbClr val="30E5D0"/>
          </a:solidFill>
          <a:ln w="12700" cap="flat" cmpd="sng" algn="ctr">
            <a:noFill/>
            <a:prstDash val="solid"/>
            <a:miter lim="800000"/>
          </a:ln>
          <a:effectLst/>
        </p:spPr>
        <p:txBody>
          <a:bodyPr lIns="0" tIns="0" rIns="0" bIns="0" rtlCol="0" anchor="ctr"/>
          <a:lstStyle/>
          <a:p>
            <a:pPr marL="0" marR="0" lvl="0" indent="0" algn="ctr" defTabSz="93202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Unified</a:t>
            </a:r>
          </a:p>
        </p:txBody>
      </p:sp>
      <p:sp>
        <p:nvSpPr>
          <p:cNvPr id="21" name="Oval 20">
            <a:extLst>
              <a:ext uri="{FF2B5EF4-FFF2-40B4-BE49-F238E27FC236}">
                <a16:creationId xmlns:a16="http://schemas.microsoft.com/office/drawing/2014/main" id="{A59CC142-AFBD-C04E-82FE-61F7A0ED6A7A}"/>
              </a:ext>
            </a:extLst>
          </p:cNvPr>
          <p:cNvSpPr>
            <a:spLocks noChangeAspect="1"/>
          </p:cNvSpPr>
          <p:nvPr userDrawn="1"/>
        </p:nvSpPr>
        <p:spPr>
          <a:xfrm>
            <a:off x="8348583" y="2770098"/>
            <a:ext cx="1005840" cy="1008190"/>
          </a:xfrm>
          <a:prstGeom prst="ellipse">
            <a:avLst/>
          </a:prstGeom>
          <a:solidFill>
            <a:srgbClr val="30E5D0"/>
          </a:solidFill>
          <a:ln w="12700" cap="flat" cmpd="sng" algn="ctr">
            <a:noFill/>
            <a:prstDash val="solid"/>
            <a:miter lim="800000"/>
          </a:ln>
          <a:effectLst/>
        </p:spPr>
        <p:txBody>
          <a:bodyPr lIns="0" tIns="0" rIns="0" bIns="0" rtlCol="0" anchor="ctr"/>
          <a:lstStyle/>
          <a:p>
            <a:pPr marL="0" marR="0" lvl="0" indent="0" algn="ctr" defTabSz="93202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Intelligent</a:t>
            </a:r>
          </a:p>
        </p:txBody>
      </p:sp>
      <p:sp>
        <p:nvSpPr>
          <p:cNvPr id="22" name="Oval 21">
            <a:extLst>
              <a:ext uri="{FF2B5EF4-FFF2-40B4-BE49-F238E27FC236}">
                <a16:creationId xmlns:a16="http://schemas.microsoft.com/office/drawing/2014/main" id="{BC70AFE7-CDAD-8142-95BA-4A7D1814EE95}"/>
              </a:ext>
            </a:extLst>
          </p:cNvPr>
          <p:cNvSpPr>
            <a:spLocks noChangeAspect="1"/>
          </p:cNvSpPr>
          <p:nvPr userDrawn="1"/>
        </p:nvSpPr>
        <p:spPr>
          <a:xfrm>
            <a:off x="9778452" y="2770098"/>
            <a:ext cx="1005840" cy="1008190"/>
          </a:xfrm>
          <a:prstGeom prst="ellipse">
            <a:avLst/>
          </a:prstGeom>
          <a:solidFill>
            <a:srgbClr val="30E5D0"/>
          </a:solidFill>
          <a:ln w="12700" cap="flat" cmpd="sng" algn="ctr">
            <a:noFill/>
            <a:prstDash val="solid"/>
            <a:miter lim="800000"/>
          </a:ln>
          <a:effectLst/>
        </p:spPr>
        <p:txBody>
          <a:bodyPr lIns="0" tIns="0" rIns="0" bIns="0" rtlCol="0" anchor="ctr"/>
          <a:lstStyle/>
          <a:p>
            <a:pPr marL="0" marR="0" lvl="0" indent="0" algn="ctr" defTabSz="93202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Adaptable</a:t>
            </a:r>
          </a:p>
        </p:txBody>
      </p:sp>
      <p:sp>
        <p:nvSpPr>
          <p:cNvPr id="61" name="Sales">
            <a:extLst>
              <a:ext uri="{FF2B5EF4-FFF2-40B4-BE49-F238E27FC236}">
                <a16:creationId xmlns:a16="http://schemas.microsoft.com/office/drawing/2014/main" id="{ECEFDF39-C5F3-9E45-884A-75415352FA2C}"/>
              </a:ext>
            </a:extLst>
          </p:cNvPr>
          <p:cNvSpPr txBox="1"/>
          <p:nvPr userDrawn="1"/>
        </p:nvSpPr>
        <p:spPr>
          <a:xfrm>
            <a:off x="6702549" y="2758396"/>
            <a:ext cx="818205"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a:ea typeface="+mn-ea"/>
                <a:cs typeface="Segoe UI Light" panose="020B0502040204020203" pitchFamily="34" charset="0"/>
              </a:rPr>
              <a:t>Sales</a:t>
            </a:r>
            <a:r>
              <a:rPr kumimoji="0" lang="en-US" sz="1000" b="0" i="0" u="none" strike="noStrike" kern="0" cap="none" spc="0" normalizeH="0" baseline="0" noProof="0">
                <a:ln>
                  <a:noFill/>
                </a:ln>
                <a:solidFill>
                  <a:schemeClr val="bg1"/>
                </a:solidFill>
                <a:effectLst/>
                <a:uLnTx/>
                <a:uFillTx/>
                <a:latin typeface="Segoe UI Semibold"/>
                <a:ea typeface="+mn-ea"/>
                <a:cs typeface="Segoe UI Light" panose="020B0502040204020203" pitchFamily="34" charset="0"/>
              </a:rPr>
              <a:t> </a:t>
            </a:r>
          </a:p>
        </p:txBody>
      </p:sp>
      <p:pic>
        <p:nvPicPr>
          <p:cNvPr id="62" name="Sales ICON">
            <a:extLst>
              <a:ext uri="{FF2B5EF4-FFF2-40B4-BE49-F238E27FC236}">
                <a16:creationId xmlns:a16="http://schemas.microsoft.com/office/drawing/2014/main" id="{6D8F0FED-6537-3D40-980A-C2F06F193FE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992712" y="2504164"/>
            <a:ext cx="237881" cy="237881"/>
          </a:xfrm>
          <a:prstGeom prst="rect">
            <a:avLst/>
          </a:prstGeom>
        </p:spPr>
      </p:pic>
    </p:spTree>
    <p:extLst>
      <p:ext uri="{BB962C8B-B14F-4D97-AF65-F5344CB8AC3E}">
        <p14:creationId xmlns:p14="http://schemas.microsoft.com/office/powerpoint/2010/main" val="3787406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DDD06DD-E4B3-F445-8A28-E3EDE0830261}"/>
              </a:ext>
            </a:extLst>
          </p:cNvPr>
          <p:cNvSpPr txBox="1">
            <a:spLocks/>
          </p:cNvSpPr>
          <p:nvPr/>
        </p:nvSpPr>
        <p:spPr>
          <a:xfrm>
            <a:off x="464978" y="1714500"/>
            <a:ext cx="4895916" cy="916581"/>
          </a:xfrm>
          <a:prstGeom prst="rect">
            <a:avLst/>
          </a:prstGeom>
        </p:spPr>
        <p:txBody>
          <a:bodyPr vert="horz" lIns="0" tIns="0" rIns="0" bIns="0" rtlCol="0" anchor="b">
            <a:norm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0" i="0">
                <a:latin typeface="Segoe UI Semibold" panose="020B0502040204020203" pitchFamily="34" charset="0"/>
                <a:cs typeface="Segoe UI Semibold" panose="020B0502040204020203" pitchFamily="34" charset="0"/>
              </a:defRPr>
            </a:lvl2pPr>
            <a:lvl3pPr indent="0">
              <a:lnSpc>
                <a:spcPct val="90000"/>
              </a:lnSpc>
              <a:spcBef>
                <a:spcPts val="500"/>
              </a:spcBef>
              <a:buFont typeface="Arial" panose="020B0604020202020204" pitchFamily="34" charset="0"/>
              <a:buNone/>
              <a:defRPr sz="2000" b="1">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defRPr/>
            </a:pPr>
            <a:r>
              <a:rPr lang="en-US" sz="1800" b="1" dirty="0">
                <a:latin typeface="Segoe UI Semibold" panose="020B0502040204020203" pitchFamily="34" charset="0"/>
                <a:cs typeface="Segoe UI Semibold" panose="020B0502040204020203" pitchFamily="34" charset="0"/>
              </a:rPr>
              <a:t>Adapt quickly to changing market demands and drive rapid business growth.</a:t>
            </a:r>
          </a:p>
        </p:txBody>
      </p:sp>
      <p:sp>
        <p:nvSpPr>
          <p:cNvPr id="14" name="Text Placeholder 17">
            <a:extLst>
              <a:ext uri="{FF2B5EF4-FFF2-40B4-BE49-F238E27FC236}">
                <a16:creationId xmlns:a16="http://schemas.microsoft.com/office/drawing/2014/main" id="{A6C2CBF4-12D3-EB4F-91BB-5F0424537132}"/>
              </a:ext>
            </a:extLst>
          </p:cNvPr>
          <p:cNvSpPr txBox="1">
            <a:spLocks/>
          </p:cNvSpPr>
          <p:nvPr/>
        </p:nvSpPr>
        <p:spPr>
          <a:xfrm>
            <a:off x="993100" y="2919320"/>
            <a:ext cx="4617841" cy="2508379"/>
          </a:xfrm>
          <a:prstGeom prst="rect">
            <a:avLst/>
          </a:prstGeom>
        </p:spPr>
        <p:txBody>
          <a:bodyPr vert="horz" wrap="square" lIns="0" tIns="45720" rIns="0" bIns="0" rtlCol="0" anchor="t">
            <a:sp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kumimoji="0" sz="1400" b="0" i="0" u="none" strike="noStrike" cap="none" spc="0" normalizeH="0" baseline="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b="0" i="0">
                <a:latin typeface="Segoe UI Semibold" panose="020B0502040204020203" pitchFamily="34" charset="0"/>
                <a:cs typeface="Segoe UI Semibold" panose="020B0502040204020203" pitchFamily="34" charset="0"/>
              </a:defRPr>
            </a:lvl2pPr>
            <a:lvl3pPr marL="1143000" indent="-228600">
              <a:lnSpc>
                <a:spcPct val="90000"/>
              </a:lnSpc>
              <a:spcBef>
                <a:spcPts val="500"/>
              </a:spcBef>
              <a:buFont typeface="Arial" panose="020B0604020202020204" pitchFamily="34" charset="0"/>
              <a:buChar char="•"/>
              <a:defRPr sz="2000" b="1">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0"/>
              </a:spcBef>
              <a:spcAft>
                <a:spcPts val="2400"/>
              </a:spcAft>
            </a:pPr>
            <a:r>
              <a:rPr lang="en-US" sz="1600" dirty="0">
                <a:solidFill>
                  <a:schemeClr val="tx1"/>
                </a:solidFill>
              </a:rPr>
              <a:t>Elevate your financial performance</a:t>
            </a:r>
          </a:p>
          <a:p>
            <a:pPr>
              <a:lnSpc>
                <a:spcPct val="100000"/>
              </a:lnSpc>
              <a:spcBef>
                <a:spcPts val="0"/>
              </a:spcBef>
              <a:spcAft>
                <a:spcPts val="2400"/>
              </a:spcAft>
            </a:pPr>
            <a:r>
              <a:rPr lang="en-US" sz="1600" dirty="0">
                <a:solidFill>
                  <a:schemeClr val="tx1"/>
                </a:solidFill>
              </a:rPr>
              <a:t>Run smarter with connected operations</a:t>
            </a:r>
          </a:p>
          <a:p>
            <a:pPr>
              <a:lnSpc>
                <a:spcPct val="100000"/>
              </a:lnSpc>
              <a:spcBef>
                <a:spcPts val="0"/>
              </a:spcBef>
              <a:spcAft>
                <a:spcPts val="2400"/>
              </a:spcAft>
            </a:pPr>
            <a:r>
              <a:rPr lang="en-US" sz="1600" dirty="0">
                <a:solidFill>
                  <a:schemeClr val="tx1"/>
                </a:solidFill>
              </a:rPr>
              <a:t>Automate and streamline your supply chain</a:t>
            </a:r>
          </a:p>
          <a:p>
            <a:pPr>
              <a:lnSpc>
                <a:spcPct val="100000"/>
              </a:lnSpc>
              <a:spcBef>
                <a:spcPts val="0"/>
              </a:spcBef>
              <a:spcAft>
                <a:spcPts val="2400"/>
              </a:spcAft>
            </a:pPr>
            <a:r>
              <a:rPr lang="en-US" sz="1600" dirty="0">
                <a:solidFill>
                  <a:schemeClr val="tx1"/>
                </a:solidFill>
              </a:rPr>
              <a:t>Innovate with a modern and adaptable platform</a:t>
            </a:r>
          </a:p>
          <a:p>
            <a:pPr>
              <a:lnSpc>
                <a:spcPct val="100000"/>
              </a:lnSpc>
              <a:spcBef>
                <a:spcPts val="0"/>
              </a:spcBef>
              <a:spcAft>
                <a:spcPts val="2400"/>
              </a:spcAft>
            </a:pPr>
            <a:r>
              <a:rPr lang="en-US" sz="1600" dirty="0">
                <a:solidFill>
                  <a:schemeClr val="tx1"/>
                </a:solidFill>
              </a:rPr>
              <a:t>Simplify configuration of your regulatory services</a:t>
            </a:r>
          </a:p>
        </p:txBody>
      </p:sp>
      <p:pic>
        <p:nvPicPr>
          <p:cNvPr id="16" name="Picture 15">
            <a:extLst>
              <a:ext uri="{FF2B5EF4-FFF2-40B4-BE49-F238E27FC236}">
                <a16:creationId xmlns:a16="http://schemas.microsoft.com/office/drawing/2014/main" id="{E2E4ED7E-A7D7-E046-8751-59DB098D26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60141" y="1714500"/>
            <a:ext cx="6631859" cy="5143500"/>
          </a:xfrm>
          <a:prstGeom prst="rect">
            <a:avLst/>
          </a:prstGeom>
        </p:spPr>
      </p:pic>
      <p:pic>
        <p:nvPicPr>
          <p:cNvPr id="17" name="Picture 16">
            <a:extLst>
              <a:ext uri="{FF2B5EF4-FFF2-40B4-BE49-F238E27FC236}">
                <a16:creationId xmlns:a16="http://schemas.microsoft.com/office/drawing/2014/main" id="{E48F8B58-9AF0-6F4C-AF83-C2031D28A4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
          <a:stretch/>
        </p:blipFill>
        <p:spPr>
          <a:xfrm>
            <a:off x="6273355" y="2319907"/>
            <a:ext cx="5918645" cy="4538093"/>
          </a:xfrm>
          <a:prstGeom prst="rect">
            <a:avLst/>
          </a:prstGeom>
        </p:spPr>
      </p:pic>
      <p:pic>
        <p:nvPicPr>
          <p:cNvPr id="18" name="Picture 17">
            <a:extLst>
              <a:ext uri="{FF2B5EF4-FFF2-40B4-BE49-F238E27FC236}">
                <a16:creationId xmlns:a16="http://schemas.microsoft.com/office/drawing/2014/main" id="{880B42B2-CA82-DD4D-AF1F-238D242468A4}"/>
              </a:ext>
            </a:extLst>
          </p:cNvPr>
          <p:cNvPicPr>
            <a:picLocks noChangeAspect="1"/>
          </p:cNvPicPr>
          <p:nvPr/>
        </p:nvPicPr>
        <p:blipFill>
          <a:blip r:embed="rId5"/>
          <a:stretch>
            <a:fillRect/>
          </a:stretch>
        </p:blipFill>
        <p:spPr>
          <a:xfrm>
            <a:off x="534294" y="2891943"/>
            <a:ext cx="274320" cy="315468"/>
          </a:xfrm>
          <a:prstGeom prst="rect">
            <a:avLst/>
          </a:prstGeom>
        </p:spPr>
      </p:pic>
      <p:pic>
        <p:nvPicPr>
          <p:cNvPr id="19" name="Picture 18">
            <a:extLst>
              <a:ext uri="{FF2B5EF4-FFF2-40B4-BE49-F238E27FC236}">
                <a16:creationId xmlns:a16="http://schemas.microsoft.com/office/drawing/2014/main" id="{C50A9B94-01D6-2C4B-8AE1-8B6C6E3A6AB5}"/>
              </a:ext>
            </a:extLst>
          </p:cNvPr>
          <p:cNvPicPr>
            <a:picLocks noChangeAspect="1"/>
          </p:cNvPicPr>
          <p:nvPr/>
        </p:nvPicPr>
        <p:blipFill>
          <a:blip r:embed="rId6"/>
          <a:stretch>
            <a:fillRect/>
          </a:stretch>
        </p:blipFill>
        <p:spPr>
          <a:xfrm>
            <a:off x="534294" y="3504348"/>
            <a:ext cx="274320" cy="274320"/>
          </a:xfrm>
          <a:prstGeom prst="rect">
            <a:avLst/>
          </a:prstGeom>
        </p:spPr>
      </p:pic>
      <p:pic>
        <p:nvPicPr>
          <p:cNvPr id="20" name="Picture 19">
            <a:extLst>
              <a:ext uri="{FF2B5EF4-FFF2-40B4-BE49-F238E27FC236}">
                <a16:creationId xmlns:a16="http://schemas.microsoft.com/office/drawing/2014/main" id="{B4887743-0D1C-2F4E-B5F4-49295F3D9B78}"/>
              </a:ext>
            </a:extLst>
          </p:cNvPr>
          <p:cNvPicPr>
            <a:picLocks noChangeAspect="1"/>
          </p:cNvPicPr>
          <p:nvPr/>
        </p:nvPicPr>
        <p:blipFill>
          <a:blip r:embed="rId7"/>
          <a:stretch>
            <a:fillRect/>
          </a:stretch>
        </p:blipFill>
        <p:spPr>
          <a:xfrm>
            <a:off x="534294" y="4075605"/>
            <a:ext cx="274320" cy="182880"/>
          </a:xfrm>
          <a:prstGeom prst="rect">
            <a:avLst/>
          </a:prstGeom>
        </p:spPr>
      </p:pic>
      <p:pic>
        <p:nvPicPr>
          <p:cNvPr id="21" name="Picture 20">
            <a:extLst>
              <a:ext uri="{FF2B5EF4-FFF2-40B4-BE49-F238E27FC236}">
                <a16:creationId xmlns:a16="http://schemas.microsoft.com/office/drawing/2014/main" id="{AB8F1D4C-38BA-A346-9714-014CB013B9F7}"/>
              </a:ext>
            </a:extLst>
          </p:cNvPr>
          <p:cNvPicPr>
            <a:picLocks noChangeAspect="1"/>
          </p:cNvPicPr>
          <p:nvPr/>
        </p:nvPicPr>
        <p:blipFill>
          <a:blip r:embed="rId8"/>
          <a:stretch>
            <a:fillRect/>
          </a:stretch>
        </p:blipFill>
        <p:spPr>
          <a:xfrm>
            <a:off x="534294" y="4608010"/>
            <a:ext cx="274320" cy="210312"/>
          </a:xfrm>
          <a:prstGeom prst="rect">
            <a:avLst/>
          </a:prstGeom>
        </p:spPr>
      </p:pic>
      <p:pic>
        <p:nvPicPr>
          <p:cNvPr id="22" name="Picture 21">
            <a:extLst>
              <a:ext uri="{FF2B5EF4-FFF2-40B4-BE49-F238E27FC236}">
                <a16:creationId xmlns:a16="http://schemas.microsoft.com/office/drawing/2014/main" id="{59842E66-8723-1348-8220-222B9BC48BF2}"/>
              </a:ext>
            </a:extLst>
          </p:cNvPr>
          <p:cNvPicPr>
            <a:picLocks noChangeAspect="1"/>
          </p:cNvPicPr>
          <p:nvPr/>
        </p:nvPicPr>
        <p:blipFill>
          <a:blip r:embed="rId9"/>
          <a:stretch>
            <a:fillRect/>
          </a:stretch>
        </p:blipFill>
        <p:spPr>
          <a:xfrm>
            <a:off x="534294" y="5137877"/>
            <a:ext cx="274320" cy="299259"/>
          </a:xfrm>
          <a:prstGeom prst="rect">
            <a:avLst/>
          </a:prstGeom>
        </p:spPr>
      </p:pic>
      <p:sp>
        <p:nvSpPr>
          <p:cNvPr id="24" name="Title 1">
            <a:extLst>
              <a:ext uri="{FF2B5EF4-FFF2-40B4-BE49-F238E27FC236}">
                <a16:creationId xmlns:a16="http://schemas.microsoft.com/office/drawing/2014/main" id="{D8AF3DE3-B19F-0043-A3C7-7D7E0D2CAF3F}"/>
              </a:ext>
            </a:extLst>
          </p:cNvPr>
          <p:cNvSpPr txBox="1">
            <a:spLocks/>
          </p:cNvSpPr>
          <p:nvPr/>
        </p:nvSpPr>
        <p:spPr>
          <a:xfrm>
            <a:off x="464977" y="466043"/>
            <a:ext cx="7081132" cy="91535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r>
              <a:rPr lang="en-US" sz="3600" dirty="0"/>
              <a:t>Building a Dynamics 365 for Finance and Operations practice</a:t>
            </a:r>
          </a:p>
        </p:txBody>
      </p:sp>
    </p:spTree>
    <p:extLst>
      <p:ext uri="{BB962C8B-B14F-4D97-AF65-F5344CB8AC3E}">
        <p14:creationId xmlns:p14="http://schemas.microsoft.com/office/powerpoint/2010/main" val="27472715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5">
            <a:extLst>
              <a:ext uri="{FF2B5EF4-FFF2-40B4-BE49-F238E27FC236}">
                <a16:creationId xmlns:a16="http://schemas.microsoft.com/office/drawing/2014/main" id="{5B0F0A3B-6465-7340-AC77-A34AE81E796E}"/>
              </a:ext>
            </a:extLst>
          </p:cNvPr>
          <p:cNvSpPr>
            <a:spLocks noGrp="1"/>
          </p:cNvSpPr>
          <p:nvPr>
            <p:ph type="title"/>
          </p:nvPr>
        </p:nvSpPr>
        <p:spPr>
          <a:xfrm>
            <a:off x="457200" y="458751"/>
            <a:ext cx="5334000" cy="609600"/>
          </a:xfrm>
        </p:spPr>
        <p:txBody>
          <a:bodyPr vert="horz" lIns="0" tIns="0" rIns="0" bIns="0" rtlCol="0" anchor="ctr">
            <a:noAutofit/>
          </a:bodyPr>
          <a:lstStyle/>
          <a:p>
            <a:r>
              <a:rPr lang="en-US" sz="4000" dirty="0"/>
              <a:t>Recognized Leader</a:t>
            </a:r>
          </a:p>
        </p:txBody>
      </p:sp>
      <p:sp>
        <p:nvSpPr>
          <p:cNvPr id="16" name="Text Placeholder 14">
            <a:extLst>
              <a:ext uri="{FF2B5EF4-FFF2-40B4-BE49-F238E27FC236}">
                <a16:creationId xmlns:a16="http://schemas.microsoft.com/office/drawing/2014/main" id="{30016FFC-966E-654A-A040-B8A0BB51603D}"/>
              </a:ext>
            </a:extLst>
          </p:cNvPr>
          <p:cNvSpPr txBox="1">
            <a:spLocks/>
          </p:cNvSpPr>
          <p:nvPr/>
        </p:nvSpPr>
        <p:spPr>
          <a:xfrm>
            <a:off x="457199" y="1765551"/>
            <a:ext cx="6167887" cy="2918592"/>
          </a:xfrm>
          <a:prstGeom prst="rect">
            <a:avLst/>
          </a:prstGeom>
        </p:spPr>
        <p:txBody>
          <a:bodyPr vert="horz" lIns="0" tIns="9144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Core success factors</a:t>
            </a: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a:lnSpc>
                <a:spcPct val="100000"/>
              </a:lnSpc>
              <a:spcBef>
                <a:spcPts val="0"/>
              </a:spcBef>
              <a:spcAft>
                <a:spcPts val="1200"/>
              </a:spcAft>
            </a:pPr>
            <a:r>
              <a:rPr lang="en-US" dirty="0"/>
              <a:t>Focus on usability, productivity, and interoperability</a:t>
            </a:r>
          </a:p>
          <a:p>
            <a:pPr>
              <a:lnSpc>
                <a:spcPct val="100000"/>
              </a:lnSpc>
              <a:spcBef>
                <a:spcPts val="0"/>
              </a:spcBef>
              <a:spcAft>
                <a:spcPts val="1200"/>
              </a:spcAft>
            </a:pPr>
            <a:r>
              <a:rPr lang="en-US" dirty="0"/>
              <a:t>Microsoft’s cloud platform (Azure)</a:t>
            </a:r>
          </a:p>
          <a:p>
            <a:pPr>
              <a:lnSpc>
                <a:spcPct val="100000"/>
              </a:lnSpc>
              <a:spcBef>
                <a:spcPts val="0"/>
              </a:spcBef>
              <a:spcAft>
                <a:spcPts val="1200"/>
              </a:spcAft>
            </a:pPr>
            <a:r>
              <a:rPr lang="en-US" dirty="0"/>
              <a:t>Lifecycle Services</a:t>
            </a:r>
          </a:p>
          <a:p>
            <a:pPr>
              <a:lnSpc>
                <a:spcPct val="100000"/>
              </a:lnSpc>
              <a:spcBef>
                <a:spcPts val="0"/>
              </a:spcBef>
              <a:spcAft>
                <a:spcPts val="1200"/>
              </a:spcAft>
            </a:pPr>
            <a:r>
              <a:rPr lang="en-US" dirty="0"/>
              <a:t>Extensibility (enabling users as well)</a:t>
            </a:r>
          </a:p>
          <a:p>
            <a:pPr>
              <a:lnSpc>
                <a:spcPct val="100000"/>
              </a:lnSpc>
              <a:spcBef>
                <a:spcPts val="0"/>
              </a:spcBef>
              <a:spcAft>
                <a:spcPts val="1200"/>
              </a:spcAft>
            </a:pPr>
            <a:r>
              <a:rPr lang="en-US" dirty="0"/>
              <a:t>Deployment options</a:t>
            </a:r>
          </a:p>
        </p:txBody>
      </p:sp>
      <p:sp>
        <p:nvSpPr>
          <p:cNvPr id="17" name="Rectangle 16">
            <a:extLst>
              <a:ext uri="{FF2B5EF4-FFF2-40B4-BE49-F238E27FC236}">
                <a16:creationId xmlns:a16="http://schemas.microsoft.com/office/drawing/2014/main" id="{86E14BD4-012E-9C4B-A98C-0EB766C5C946}"/>
              </a:ext>
            </a:extLst>
          </p:cNvPr>
          <p:cNvSpPr/>
          <p:nvPr/>
        </p:nvSpPr>
        <p:spPr bwMode="auto">
          <a:xfrm>
            <a:off x="9138383" y="6249822"/>
            <a:ext cx="2681921" cy="215444"/>
          </a:xfrm>
          <a:prstGeom prst="rect">
            <a:avLst/>
          </a:prstGeom>
        </p:spPr>
        <p:txBody>
          <a:bodyPr wrap="square">
            <a:spAutoFit/>
          </a:bodyPr>
          <a:lstStyle/>
          <a:p>
            <a:pPr algn="r"/>
            <a:r>
              <a:rPr lang="en-US" sz="800" dirty="0" err="1">
                <a:solidFill>
                  <a:srgbClr val="737373"/>
                </a:solidFill>
                <a:latin typeface="SegoeUI" charset="0"/>
              </a:rPr>
              <a:t>www.dynamics.Microsoft.com</a:t>
            </a:r>
            <a:r>
              <a:rPr lang="en-US" sz="800" dirty="0">
                <a:solidFill>
                  <a:srgbClr val="737373"/>
                </a:solidFill>
                <a:latin typeface="SegoeUI" charset="0"/>
              </a:rPr>
              <a:t>/</a:t>
            </a:r>
            <a:r>
              <a:rPr lang="en-US" sz="800" dirty="0" err="1">
                <a:solidFill>
                  <a:srgbClr val="737373"/>
                </a:solidFill>
                <a:latin typeface="SegoeUI" charset="0"/>
              </a:rPr>
              <a:t>en</a:t>
            </a:r>
            <a:r>
              <a:rPr lang="en-US" sz="800" dirty="0">
                <a:solidFill>
                  <a:srgbClr val="737373"/>
                </a:solidFill>
                <a:latin typeface="SegoeUI" charset="0"/>
              </a:rPr>
              <a:t>-us/analyst-awards</a:t>
            </a:r>
          </a:p>
        </p:txBody>
      </p:sp>
      <p:sp>
        <p:nvSpPr>
          <p:cNvPr id="18" name="Rectangle 17">
            <a:extLst>
              <a:ext uri="{FF2B5EF4-FFF2-40B4-BE49-F238E27FC236}">
                <a16:creationId xmlns:a16="http://schemas.microsoft.com/office/drawing/2014/main" id="{E55AD4FE-D136-594D-8279-BEBE4B2BC3CC}"/>
              </a:ext>
            </a:extLst>
          </p:cNvPr>
          <p:cNvSpPr/>
          <p:nvPr/>
        </p:nvSpPr>
        <p:spPr>
          <a:xfrm>
            <a:off x="7091465" y="809768"/>
            <a:ext cx="2384230" cy="492443"/>
          </a:xfrm>
          <a:prstGeom prst="rect">
            <a:avLst/>
          </a:prstGeom>
        </p:spPr>
        <p:txBody>
          <a:bodyPr wrap="square" lIns="0" tIns="0" rIns="0" bIns="0">
            <a:spAutoFit/>
          </a:bodyPr>
          <a:lstStyle/>
          <a:p>
            <a:r>
              <a:rPr lang="en-US" sz="1600" b="1" dirty="0">
                <a:latin typeface="Segoe UI Semibold" panose="020B0502040204020203" pitchFamily="34" charset="0"/>
                <a:cs typeface="Segoe UI Semibold" panose="020B0502040204020203" pitchFamily="34" charset="0"/>
              </a:rPr>
              <a:t>Nucleus Research ERP Technology Value Matrix</a:t>
            </a:r>
          </a:p>
        </p:txBody>
      </p:sp>
      <p:sp>
        <p:nvSpPr>
          <p:cNvPr id="19" name="Rectangle 18">
            <a:extLst>
              <a:ext uri="{FF2B5EF4-FFF2-40B4-BE49-F238E27FC236}">
                <a16:creationId xmlns:a16="http://schemas.microsoft.com/office/drawing/2014/main" id="{73A53292-FCAD-AF42-85D6-E3F41CA27D9E}"/>
              </a:ext>
            </a:extLst>
          </p:cNvPr>
          <p:cNvSpPr/>
          <p:nvPr/>
        </p:nvSpPr>
        <p:spPr>
          <a:xfrm>
            <a:off x="457200" y="6068401"/>
            <a:ext cx="5334000" cy="332399"/>
          </a:xfrm>
          <a:prstGeom prst="rect">
            <a:avLst/>
          </a:prstGeom>
        </p:spPr>
        <p:txBody>
          <a:bodyPr wrap="square" lIns="0" tIns="0" rIns="0" bIns="0">
            <a:spAutoFit/>
          </a:bodyPr>
          <a:lstStyle/>
          <a:p>
            <a:pPr defTabSz="914022" fontAlgn="base">
              <a:lnSpc>
                <a:spcPct val="90000"/>
              </a:lnSpc>
              <a:spcBef>
                <a:spcPct val="0"/>
              </a:spcBef>
              <a:spcAft>
                <a:spcPct val="0"/>
              </a:spcAft>
              <a:defRPr/>
            </a:pPr>
            <a:r>
              <a:rPr lang="en-US" sz="800" i="1" dirty="0">
                <a:solidFill>
                  <a:schemeClr val="accent5"/>
                </a:solidFill>
                <a:latin typeface="Segoe UI"/>
                <a:ea typeface="Segoe UI" pitchFamily="34" charset="0"/>
                <a:cs typeface="Segoe UI" pitchFamily="34" charset="0"/>
              </a:rPr>
              <a:t>The value Matrix is an assessment of the state of the market and indicates the functionality and usability of a solution. An arrow indicates future movement of a solution relative to others. Solutions without an arrow are projected to keep pace with the increase in functionality and usability expected in the overall market.</a:t>
            </a:r>
          </a:p>
        </p:txBody>
      </p:sp>
      <p:pic>
        <p:nvPicPr>
          <p:cNvPr id="20" name="Picture 19">
            <a:extLst>
              <a:ext uri="{FF2B5EF4-FFF2-40B4-BE49-F238E27FC236}">
                <a16:creationId xmlns:a16="http://schemas.microsoft.com/office/drawing/2014/main" id="{BBB4B6EB-D6DE-C741-B219-B406C9946A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91463" y="1419944"/>
            <a:ext cx="4643337" cy="4648457"/>
          </a:xfrm>
          <a:prstGeom prst="rect">
            <a:avLst/>
          </a:prstGeom>
        </p:spPr>
      </p:pic>
    </p:spTree>
    <p:extLst>
      <p:ext uri="{BB962C8B-B14F-4D97-AF65-F5344CB8AC3E}">
        <p14:creationId xmlns:p14="http://schemas.microsoft.com/office/powerpoint/2010/main" val="409432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94397398-0FB7-3F45-93A2-DFFDD89A377A}"/>
              </a:ext>
            </a:extLst>
          </p:cNvPr>
          <p:cNvSpPr/>
          <p:nvPr/>
        </p:nvSpPr>
        <p:spPr>
          <a:xfrm>
            <a:off x="8532061" y="4036492"/>
            <a:ext cx="3160238" cy="1675764"/>
          </a:xfrm>
          <a:prstGeom prst="roundRect">
            <a:avLst>
              <a:gd name="adj" fmla="val 768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FCF36AC-5F4A-2D49-8E9C-972D90B53793}"/>
              </a:ext>
            </a:extLst>
          </p:cNvPr>
          <p:cNvSpPr/>
          <p:nvPr/>
        </p:nvSpPr>
        <p:spPr>
          <a:xfrm>
            <a:off x="464976" y="1676802"/>
            <a:ext cx="3160238" cy="1675764"/>
          </a:xfrm>
          <a:prstGeom prst="roundRect">
            <a:avLst>
              <a:gd name="adj" fmla="val 768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61244C6-247B-3143-AF70-6464DE0BF32B}"/>
              </a:ext>
            </a:extLst>
          </p:cNvPr>
          <p:cNvSpPr/>
          <p:nvPr/>
        </p:nvSpPr>
        <p:spPr>
          <a:xfrm>
            <a:off x="3908926" y="1795168"/>
            <a:ext cx="7611466" cy="1646605"/>
          </a:xfrm>
          <a:prstGeom prst="rect">
            <a:avLst/>
          </a:prstGeom>
        </p:spPr>
        <p:txBody>
          <a:bodyPr wrap="square">
            <a:spAutoFit/>
          </a:bodyPr>
          <a:lstStyle/>
          <a:p>
            <a:pPr lvl="0">
              <a:spcAft>
                <a:spcPts val="600"/>
              </a:spcAft>
            </a:pPr>
            <a:r>
              <a:rPr lang="en-US" sz="2000" dirty="0">
                <a:latin typeface="Segoe UI" panose="020B0502040204020203" pitchFamily="34" charset="0"/>
                <a:cs typeface="Segoe UI" panose="020B0502040204020203" pitchFamily="34" charset="0"/>
              </a:rPr>
              <a:t>“With best-in-class cloud offerings on Dynamics 365, we’ve become a more competitive business, because we deliver services tailored to the unique needs of these vertical markets from a suite of streamlined business applications.”</a:t>
            </a:r>
          </a:p>
          <a:p>
            <a:pPr lvl="0" algn="r"/>
            <a:r>
              <a:rPr lang="en-US" sz="1600" b="1" dirty="0">
                <a:latin typeface="Segoe UI" panose="020B0502040204020203" pitchFamily="34" charset="0"/>
                <a:cs typeface="Segoe UI" panose="020B0502040204020203" pitchFamily="34" charset="0"/>
              </a:rPr>
              <a:t>Whit McIsaac, </a:t>
            </a:r>
            <a:r>
              <a:rPr lang="en-US" sz="1600" dirty="0">
                <a:latin typeface="Segoe UI" panose="020B0502040204020203" pitchFamily="34" charset="0"/>
                <a:cs typeface="Segoe UI" panose="020B0502040204020203" pitchFamily="34" charset="0"/>
              </a:rPr>
              <a:t>CEO, Americas, </a:t>
            </a:r>
            <a:r>
              <a:rPr lang="en-US" sz="1600" dirty="0" err="1">
                <a:latin typeface="Segoe UI" panose="020B0502040204020203" pitchFamily="34" charset="0"/>
                <a:cs typeface="Segoe UI" panose="020B0502040204020203" pitchFamily="34" charset="0"/>
              </a:rPr>
              <a:t>SAGlobal</a:t>
            </a:r>
            <a:endParaRPr lang="en-US" sz="2400"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B3362BCE-6940-E942-8164-DB09B2E9065F}"/>
              </a:ext>
            </a:extLst>
          </p:cNvPr>
          <p:cNvSpPr/>
          <p:nvPr/>
        </p:nvSpPr>
        <p:spPr>
          <a:xfrm>
            <a:off x="591930" y="4108656"/>
            <a:ext cx="7611466" cy="1523494"/>
          </a:xfrm>
          <a:prstGeom prst="rect">
            <a:avLst/>
          </a:prstGeom>
        </p:spPr>
        <p:txBody>
          <a:bodyPr wrap="square">
            <a:spAutoFit/>
          </a:bodyPr>
          <a:lstStyle/>
          <a:p>
            <a:pPr>
              <a:spcAft>
                <a:spcPts val="600"/>
              </a:spcAft>
            </a:pPr>
            <a:r>
              <a:rPr lang="en-US" sz="2400" dirty="0">
                <a:latin typeface="Segoe UI" panose="020B0502040204020203" pitchFamily="34" charset="0"/>
                <a:cs typeface="Segoe UI" panose="020B0502040204020203" pitchFamily="34" charset="0"/>
              </a:rPr>
              <a:t>“The breadth of capability you get with the Microsoft platform is amazing. Between Dynamics 365, Azure, and Power Platform, you nearly have it all.”</a:t>
            </a:r>
          </a:p>
          <a:p>
            <a:pPr algn="r"/>
            <a:r>
              <a:rPr lang="en-US" sz="1600" b="1" dirty="0">
                <a:latin typeface="Segoe UI" panose="020B0502040204020203" pitchFamily="34" charset="0"/>
                <a:cs typeface="Segoe UI" panose="020B0502040204020203" pitchFamily="34" charset="0"/>
              </a:rPr>
              <a:t>John Pence, </a:t>
            </a:r>
            <a:r>
              <a:rPr lang="en-US" sz="1600" dirty="0">
                <a:latin typeface="Segoe UI" panose="020B0502040204020203" pitchFamily="34" charset="0"/>
                <a:cs typeface="Segoe UI" panose="020B0502040204020203" pitchFamily="34" charset="0"/>
              </a:rPr>
              <a:t>Founder, Sunrise Technologies</a:t>
            </a:r>
            <a:endParaRPr lang="en-US" sz="2400" dirty="0">
              <a:latin typeface="Segoe UI" panose="020B0502040204020203" pitchFamily="34" charset="0"/>
              <a:cs typeface="Segoe UI" panose="020B0502040204020203" pitchFamily="34" charset="0"/>
            </a:endParaRPr>
          </a:p>
        </p:txBody>
      </p:sp>
      <p:pic>
        <p:nvPicPr>
          <p:cNvPr id="10" name="Picture 2" descr="Image result for saglobal logo">
            <a:extLst>
              <a:ext uri="{FF2B5EF4-FFF2-40B4-BE49-F238E27FC236}">
                <a16:creationId xmlns:a16="http://schemas.microsoft.com/office/drawing/2014/main" id="{2C791644-BFF5-AF45-8717-1CB2EC16EF8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6949" y="1865638"/>
            <a:ext cx="1889024" cy="11560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unrise technologies logo transparent">
            <a:extLst>
              <a:ext uri="{FF2B5EF4-FFF2-40B4-BE49-F238E27FC236}">
                <a16:creationId xmlns:a16="http://schemas.microsoft.com/office/drawing/2014/main" id="{E44D0868-D4FC-2D46-9582-4F04D39DD75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38432" y="4360869"/>
            <a:ext cx="2347494" cy="1019067"/>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F766C0FD-EEC7-3E4E-BE4D-DAE3AD472C2B}"/>
              </a:ext>
            </a:extLst>
          </p:cNvPr>
          <p:cNvSpPr txBox="1">
            <a:spLocks/>
          </p:cNvSpPr>
          <p:nvPr/>
        </p:nvSpPr>
        <p:spPr>
          <a:xfrm>
            <a:off x="464977" y="466044"/>
            <a:ext cx="7771880" cy="6096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r>
              <a:rPr lang="en-US"/>
              <a:t>Build on your strengths</a:t>
            </a:r>
          </a:p>
        </p:txBody>
      </p:sp>
    </p:spTree>
    <p:extLst>
      <p:ext uri="{BB962C8B-B14F-4D97-AF65-F5344CB8AC3E}">
        <p14:creationId xmlns:p14="http://schemas.microsoft.com/office/powerpoint/2010/main" val="10865977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94397398-0FB7-3F45-93A2-DFFDD89A377A}"/>
              </a:ext>
            </a:extLst>
          </p:cNvPr>
          <p:cNvSpPr/>
          <p:nvPr/>
        </p:nvSpPr>
        <p:spPr>
          <a:xfrm>
            <a:off x="8532061" y="4036492"/>
            <a:ext cx="3160238" cy="1675764"/>
          </a:xfrm>
          <a:prstGeom prst="roundRect">
            <a:avLst>
              <a:gd name="adj" fmla="val 768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FCF36AC-5F4A-2D49-8E9C-972D90B53793}"/>
              </a:ext>
            </a:extLst>
          </p:cNvPr>
          <p:cNvSpPr/>
          <p:nvPr/>
        </p:nvSpPr>
        <p:spPr>
          <a:xfrm>
            <a:off x="464976" y="1676802"/>
            <a:ext cx="3160238" cy="1675764"/>
          </a:xfrm>
          <a:prstGeom prst="roundRect">
            <a:avLst>
              <a:gd name="adj" fmla="val 768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61244C6-247B-3143-AF70-6464DE0BF32B}"/>
              </a:ext>
            </a:extLst>
          </p:cNvPr>
          <p:cNvSpPr/>
          <p:nvPr/>
        </p:nvSpPr>
        <p:spPr>
          <a:xfrm>
            <a:off x="3908926" y="1795168"/>
            <a:ext cx="7611466" cy="1523494"/>
          </a:xfrm>
          <a:prstGeom prst="rect">
            <a:avLst/>
          </a:prstGeom>
        </p:spPr>
        <p:txBody>
          <a:bodyPr wrap="square">
            <a:spAutoFit/>
          </a:bodyPr>
          <a:lstStyle/>
          <a:p>
            <a:pPr lvl="0">
              <a:spcAft>
                <a:spcPts val="600"/>
              </a:spcAft>
            </a:pPr>
            <a:r>
              <a:rPr lang="en-US" sz="2400" dirty="0">
                <a:latin typeface="Segoe UI" panose="020B0502040204020203" pitchFamily="34" charset="0"/>
                <a:cs typeface="Segoe UI" panose="020B0502040204020203" pitchFamily="34" charset="0"/>
              </a:rPr>
              <a:t>“Microsoft’s support of our go-to-market efforts, both at the regional and corporate level, has been instrumental to our growth.”</a:t>
            </a:r>
          </a:p>
          <a:p>
            <a:pPr lvl="0" algn="r"/>
            <a:r>
              <a:rPr lang="en-US" sz="1600" b="1" dirty="0">
                <a:latin typeface="Segoe UI" panose="020B0502040204020203" pitchFamily="34" charset="0"/>
                <a:cs typeface="Segoe UI" panose="020B0502040204020203" pitchFamily="34" charset="0"/>
              </a:rPr>
              <a:t>Rik </a:t>
            </a:r>
            <a:r>
              <a:rPr lang="en-US" sz="1600" b="1" dirty="0" err="1">
                <a:latin typeface="Segoe UI" panose="020B0502040204020203" pitchFamily="34" charset="0"/>
                <a:cs typeface="Segoe UI" panose="020B0502040204020203" pitchFamily="34" charset="0"/>
              </a:rPr>
              <a:t>Dubbink</a:t>
            </a:r>
            <a:r>
              <a:rPr lang="en-US" sz="1600" b="1"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Partner, CRM Partners</a:t>
            </a:r>
            <a:endParaRPr lang="en-US" sz="2400"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B3362BCE-6940-E942-8164-DB09B2E9065F}"/>
              </a:ext>
            </a:extLst>
          </p:cNvPr>
          <p:cNvSpPr/>
          <p:nvPr/>
        </p:nvSpPr>
        <p:spPr>
          <a:xfrm>
            <a:off x="591930" y="4108656"/>
            <a:ext cx="7611466" cy="1646605"/>
          </a:xfrm>
          <a:prstGeom prst="rect">
            <a:avLst/>
          </a:prstGeom>
        </p:spPr>
        <p:txBody>
          <a:bodyPr wrap="square">
            <a:spAutoFit/>
          </a:bodyPr>
          <a:lstStyle/>
          <a:p>
            <a:pPr lvl="0">
              <a:spcAft>
                <a:spcPts val="600"/>
              </a:spcAft>
            </a:pPr>
            <a:r>
              <a:rPr lang="en-US" sz="2000" dirty="0">
                <a:latin typeface="Segoe UI" panose="020B0502040204020203" pitchFamily="34" charset="0"/>
                <a:cs typeface="Segoe UI" panose="020B0502040204020203" pitchFamily="34" charset="0"/>
              </a:rPr>
              <a:t>“Dynamics is the lifeblood of everything we do. It’s the beating heart of our clients’ customer experience, it’s the way they optimize their operations and increase staff productivity, all helping them stay ahead of their competition.”</a:t>
            </a:r>
          </a:p>
          <a:p>
            <a:pPr lvl="0" algn="r"/>
            <a:r>
              <a:rPr lang="en-US" sz="1600" b="1" dirty="0">
                <a:latin typeface="Segoe UI" panose="020B0502040204020203" pitchFamily="34" charset="0"/>
                <a:cs typeface="Segoe UI" panose="020B0502040204020203" pitchFamily="34" charset="0"/>
              </a:rPr>
              <a:t>Steve </a:t>
            </a:r>
            <a:r>
              <a:rPr lang="en-US" sz="1600" b="1" dirty="0" err="1">
                <a:latin typeface="Segoe UI" panose="020B0502040204020203" pitchFamily="34" charset="0"/>
                <a:cs typeface="Segoe UI" panose="020B0502040204020203" pitchFamily="34" charset="0"/>
              </a:rPr>
              <a:t>Scarbrough</a:t>
            </a:r>
            <a:r>
              <a:rPr lang="en-US" sz="1600" b="1"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General Manager, Dynamics, </a:t>
            </a:r>
            <a:r>
              <a:rPr lang="en-US" sz="1600" dirty="0" err="1">
                <a:latin typeface="Segoe UI" panose="020B0502040204020203" pitchFamily="34" charset="0"/>
                <a:cs typeface="Segoe UI" panose="020B0502040204020203" pitchFamily="34" charset="0"/>
              </a:rPr>
              <a:t>Intergen</a:t>
            </a:r>
            <a:endParaRPr lang="en-US" sz="2400" dirty="0">
              <a:latin typeface="Segoe UI" panose="020B0502040204020203" pitchFamily="34" charset="0"/>
              <a:cs typeface="Segoe UI" panose="020B0502040204020203" pitchFamily="34" charset="0"/>
            </a:endParaRPr>
          </a:p>
        </p:txBody>
      </p:sp>
      <p:sp>
        <p:nvSpPr>
          <p:cNvPr id="12" name="Title 1">
            <a:extLst>
              <a:ext uri="{FF2B5EF4-FFF2-40B4-BE49-F238E27FC236}">
                <a16:creationId xmlns:a16="http://schemas.microsoft.com/office/drawing/2014/main" id="{F766C0FD-EEC7-3E4E-BE4D-DAE3AD472C2B}"/>
              </a:ext>
            </a:extLst>
          </p:cNvPr>
          <p:cNvSpPr txBox="1">
            <a:spLocks/>
          </p:cNvSpPr>
          <p:nvPr/>
        </p:nvSpPr>
        <p:spPr>
          <a:xfrm>
            <a:off x="464977" y="466044"/>
            <a:ext cx="7771880" cy="6096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000" b="0" i="0" kern="1200">
                <a:solidFill>
                  <a:schemeClr val="tx1"/>
                </a:solidFill>
                <a:latin typeface="Segoe UI Semibold" panose="020B0502040204020203" pitchFamily="34" charset="0"/>
                <a:ea typeface="+mj-ea"/>
                <a:cs typeface="Segoe UI Semibold" panose="020B0502040204020203" pitchFamily="34" charset="0"/>
              </a:defRPr>
            </a:lvl1pPr>
          </a:lstStyle>
          <a:p>
            <a:r>
              <a:rPr lang="en-US" dirty="0"/>
              <a:t>Broaden your reach</a:t>
            </a:r>
          </a:p>
        </p:txBody>
      </p:sp>
      <p:pic>
        <p:nvPicPr>
          <p:cNvPr id="9" name="Picture 2" descr="Image result for &quot;crm partners &quot; logo">
            <a:extLst>
              <a:ext uri="{FF2B5EF4-FFF2-40B4-BE49-F238E27FC236}">
                <a16:creationId xmlns:a16="http://schemas.microsoft.com/office/drawing/2014/main" id="{ED5E3197-945C-9940-8CF7-2D295422FCE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1736" y="2296146"/>
            <a:ext cx="2475474" cy="4370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2AB8E3F-E925-2D4D-A06B-50FB222D64B3}"/>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906924" y="4501365"/>
            <a:ext cx="2410510" cy="738075"/>
          </a:xfrm>
          <a:prstGeom prst="rect">
            <a:avLst/>
          </a:prstGeom>
        </p:spPr>
      </p:pic>
    </p:spTree>
    <p:extLst>
      <p:ext uri="{BB962C8B-B14F-4D97-AF65-F5344CB8AC3E}">
        <p14:creationId xmlns:p14="http://schemas.microsoft.com/office/powerpoint/2010/main" val="8353971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523220"/>
          </a:xfrm>
          <a:prstGeom prst="rect">
            <a:avLst/>
          </a:prstGeom>
        </p:spPr>
        <p:txBody>
          <a:bodyPr wrap="square">
            <a:spAutoFit/>
          </a:bodyPr>
          <a:lstStyle/>
          <a:p>
            <a:pPr algn="ctr"/>
            <a:r>
              <a:rPr lang="en-US" sz="2800" b="1" dirty="0">
                <a:solidFill>
                  <a:srgbClr val="7030A0"/>
                </a:solidFill>
              </a:rPr>
              <a:t>Day 5: Power Packed Bizz Apps Day– Finance &amp; Supply Chain Part II</a:t>
            </a:r>
            <a:endParaRPr lang="en-US" sz="20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152692"/>
            <a:ext cx="5222543" cy="570530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Technology Modernization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Modern Finance</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Supporting modern supply chain management</a:t>
            </a:r>
          </a:p>
          <a:p>
            <a:pPr marL="342900" lvl="0" indent="-342900" defTabSz="1955800">
              <a:spcBef>
                <a:spcPct val="0"/>
              </a:spcBef>
              <a:spcAft>
                <a:spcPct val="35000"/>
              </a:spcAft>
              <a:buFont typeface="Wingdings" panose="05000000000000000000" pitchFamily="2" charset="2"/>
              <a:buChar char="ü"/>
              <a:defRPr/>
            </a:pPr>
            <a:r>
              <a:rPr lang="en-IN" sz="2400" dirty="0">
                <a:solidFill>
                  <a:schemeClr val="tx1"/>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chemeClr val="tx1"/>
                </a:solidFill>
              </a:rPr>
              <a:t>How to embed Power Platform in Dynamics 365 for Finance and Supply Chain</a:t>
            </a:r>
            <a:endParaRPr lang="en-IN" sz="240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CD131F4-80E5-42AE-AB98-20F6F845394C}"/>
              </a:ext>
            </a:extLst>
          </p:cNvPr>
          <p:cNvGrpSpPr/>
          <p:nvPr/>
        </p:nvGrpSpPr>
        <p:grpSpPr>
          <a:xfrm>
            <a:off x="0" y="-1"/>
            <a:ext cx="12192000" cy="6858001"/>
            <a:chOff x="1642500" y="1555023"/>
            <a:chExt cx="12192000" cy="6858001"/>
          </a:xfrm>
        </p:grpSpPr>
        <p:pic>
          <p:nvPicPr>
            <p:cNvPr id="8" name="Picture 7" descr="A group of people sitting at a desk in front of a computer&#10;&#10;Description automatically generated">
              <a:extLst>
                <a:ext uri="{FF2B5EF4-FFF2-40B4-BE49-F238E27FC236}">
                  <a16:creationId xmlns:a16="http://schemas.microsoft.com/office/drawing/2014/main" id="{DB4EF682-00D2-46F0-AF99-BFC6508F50D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42500" y="1555023"/>
              <a:ext cx="12192000" cy="6858001"/>
            </a:xfrm>
            <a:prstGeom prst="rect">
              <a:avLst/>
            </a:prstGeom>
          </p:spPr>
        </p:pic>
        <p:sp>
          <p:nvSpPr>
            <p:cNvPr id="66" name="Rectangle 65">
              <a:extLst>
                <a:ext uri="{FF2B5EF4-FFF2-40B4-BE49-F238E27FC236}">
                  <a16:creationId xmlns:a16="http://schemas.microsoft.com/office/drawing/2014/main" id="{67BFE770-F575-4E05-A2EE-4BB146C195A8}"/>
                </a:ext>
              </a:extLst>
            </p:cNvPr>
            <p:cNvSpPr/>
            <p:nvPr/>
          </p:nvSpPr>
          <p:spPr bwMode="auto">
            <a:xfrm>
              <a:off x="1642500" y="1555024"/>
              <a:ext cx="12192000" cy="6858000"/>
            </a:xfrm>
            <a:prstGeom prst="rect">
              <a:avLst/>
            </a:prstGeom>
            <a:solidFill>
              <a:schemeClr val="tx1">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Title 6"/>
          <p:cNvSpPr>
            <a:spLocks noGrp="1"/>
          </p:cNvSpPr>
          <p:nvPr>
            <p:ph type="title"/>
          </p:nvPr>
        </p:nvSpPr>
        <p:spPr/>
        <p:txBody>
          <a:bodyPr/>
          <a:lstStyle/>
          <a:p>
            <a:r>
              <a:rPr lang="en-US" sz="2800" dirty="0">
                <a:solidFill>
                  <a:schemeClr val="bg1"/>
                </a:solidFill>
              </a:rPr>
              <a:t>Trending technology advancements</a:t>
            </a:r>
          </a:p>
        </p:txBody>
      </p:sp>
      <p:sp>
        <p:nvSpPr>
          <p:cNvPr id="34" name="Rectangle 33">
            <a:extLst>
              <a:ext uri="{FF2B5EF4-FFF2-40B4-BE49-F238E27FC236}">
                <a16:creationId xmlns:a16="http://schemas.microsoft.com/office/drawing/2014/main" id="{08330E2A-3E89-4322-8CEF-0D3A868F52F1}"/>
              </a:ext>
            </a:extLst>
          </p:cNvPr>
          <p:cNvSpPr/>
          <p:nvPr/>
        </p:nvSpPr>
        <p:spPr bwMode="auto">
          <a:xfrm>
            <a:off x="11462795" y="3741729"/>
            <a:ext cx="729205" cy="31162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8900" tIns="38100" rIns="88900" bIns="381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8272"/>
                </a:solidFill>
                <a:effectLst/>
                <a:uLnTx/>
                <a:uFillTx/>
                <a:latin typeface="Segoe UI Semibold"/>
                <a:ea typeface="+mn-ea"/>
                <a:cs typeface="Segoe UI" pitchFamily="34" charset="0"/>
              </a:rPr>
              <a:t>Supply Chain Management</a:t>
            </a:r>
          </a:p>
        </p:txBody>
      </p:sp>
      <p:grpSp>
        <p:nvGrpSpPr>
          <p:cNvPr id="40" name="Group 39">
            <a:extLst>
              <a:ext uri="{FF2B5EF4-FFF2-40B4-BE49-F238E27FC236}">
                <a16:creationId xmlns:a16="http://schemas.microsoft.com/office/drawing/2014/main" id="{CFB53673-3883-43B3-86DA-E102D123E6A2}"/>
              </a:ext>
            </a:extLst>
          </p:cNvPr>
          <p:cNvGrpSpPr/>
          <p:nvPr/>
        </p:nvGrpSpPr>
        <p:grpSpPr>
          <a:xfrm>
            <a:off x="0" y="1169054"/>
            <a:ext cx="12192000" cy="2572694"/>
            <a:chOff x="0" y="1169054"/>
            <a:chExt cx="12192000" cy="2572694"/>
          </a:xfrm>
        </p:grpSpPr>
        <p:sp>
          <p:nvSpPr>
            <p:cNvPr id="13" name="Rectangle 12">
              <a:extLst>
                <a:ext uri="{FF2B5EF4-FFF2-40B4-BE49-F238E27FC236}">
                  <a16:creationId xmlns:a16="http://schemas.microsoft.com/office/drawing/2014/main" id="{23CCF55E-AA02-4C17-943F-F90273DFAE7E}"/>
                </a:ext>
              </a:extLst>
            </p:cNvPr>
            <p:cNvSpPr/>
            <p:nvPr/>
          </p:nvSpPr>
          <p:spPr bwMode="auto">
            <a:xfrm>
              <a:off x="0" y="1169054"/>
              <a:ext cx="729205" cy="2572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88900" tIns="38100" rIns="88900" bIns="381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rPr>
                <a:t>Modern Finance</a:t>
              </a:r>
            </a:p>
          </p:txBody>
        </p:sp>
        <p:cxnSp>
          <p:nvCxnSpPr>
            <p:cNvPr id="10" name="Straight Connector 9">
              <a:extLst>
                <a:ext uri="{FF2B5EF4-FFF2-40B4-BE49-F238E27FC236}">
                  <a16:creationId xmlns:a16="http://schemas.microsoft.com/office/drawing/2014/main" id="{851CD495-9DD3-4ED4-B735-18387710B5D5}"/>
                </a:ext>
              </a:extLst>
            </p:cNvPr>
            <p:cNvCxnSpPr>
              <a:cxnSpLocks/>
            </p:cNvCxnSpPr>
            <p:nvPr/>
          </p:nvCxnSpPr>
          <p:spPr>
            <a:xfrm>
              <a:off x="0" y="3741748"/>
              <a:ext cx="12192000"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4836C26-AC28-40C4-A2E4-5274F82480FC}"/>
              </a:ext>
            </a:extLst>
          </p:cNvPr>
          <p:cNvGrpSpPr/>
          <p:nvPr/>
        </p:nvGrpSpPr>
        <p:grpSpPr>
          <a:xfrm>
            <a:off x="527050" y="1409469"/>
            <a:ext cx="10837067" cy="2027835"/>
            <a:chOff x="527050" y="1409469"/>
            <a:chExt cx="10837067" cy="2027835"/>
          </a:xfrm>
        </p:grpSpPr>
        <p:sp>
          <p:nvSpPr>
            <p:cNvPr id="23" name="Rectangle 22">
              <a:extLst>
                <a:ext uri="{FF2B5EF4-FFF2-40B4-BE49-F238E27FC236}">
                  <a16:creationId xmlns:a16="http://schemas.microsoft.com/office/drawing/2014/main" id="{57BEFB07-9D47-4356-8727-5282D28650B2}"/>
                </a:ext>
              </a:extLst>
            </p:cNvPr>
            <p:cNvSpPr/>
            <p:nvPr/>
          </p:nvSpPr>
          <p:spPr bwMode="auto">
            <a:xfrm>
              <a:off x="527050" y="2357313"/>
              <a:ext cx="3258206" cy="10687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Machine learning to analyze payments</a:t>
              </a:r>
            </a:p>
          </p:txBody>
        </p:sp>
        <p:cxnSp>
          <p:nvCxnSpPr>
            <p:cNvPr id="21" name="Straight Connector 20">
              <a:extLst>
                <a:ext uri="{FF2B5EF4-FFF2-40B4-BE49-F238E27FC236}">
                  <a16:creationId xmlns:a16="http://schemas.microsoft.com/office/drawing/2014/main" id="{1E2CA15F-956A-48C8-BA20-91F8CF7C9242}"/>
                </a:ext>
              </a:extLst>
            </p:cNvPr>
            <p:cNvCxnSpPr/>
            <p:nvPr/>
          </p:nvCxnSpPr>
          <p:spPr>
            <a:xfrm>
              <a:off x="1642500" y="2250534"/>
              <a:ext cx="102730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BCE22B7-D372-491F-BE79-D6B855D1EE92}"/>
                </a:ext>
              </a:extLst>
            </p:cNvPr>
            <p:cNvSpPr/>
            <p:nvPr/>
          </p:nvSpPr>
          <p:spPr bwMode="auto">
            <a:xfrm>
              <a:off x="4316480" y="2303523"/>
              <a:ext cx="3258206" cy="10687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Integration of existing applications with cloud services</a:t>
              </a:r>
            </a:p>
          </p:txBody>
        </p:sp>
        <p:cxnSp>
          <p:nvCxnSpPr>
            <p:cNvPr id="22" name="Straight Connector 21">
              <a:extLst>
                <a:ext uri="{FF2B5EF4-FFF2-40B4-BE49-F238E27FC236}">
                  <a16:creationId xmlns:a16="http://schemas.microsoft.com/office/drawing/2014/main" id="{C17AEEEA-BD3A-485C-A896-238804380FEE}"/>
                </a:ext>
              </a:extLst>
            </p:cNvPr>
            <p:cNvCxnSpPr/>
            <p:nvPr/>
          </p:nvCxnSpPr>
          <p:spPr>
            <a:xfrm>
              <a:off x="5431930" y="2196744"/>
              <a:ext cx="102730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C38D941-6E36-40B4-9C60-DFF1B3D084CE}"/>
                </a:ext>
              </a:extLst>
            </p:cNvPr>
            <p:cNvSpPr/>
            <p:nvPr/>
          </p:nvSpPr>
          <p:spPr bwMode="auto">
            <a:xfrm>
              <a:off x="8105911" y="2368455"/>
              <a:ext cx="3258206" cy="10688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Omnichannel customer experience</a:t>
              </a:r>
            </a:p>
          </p:txBody>
        </p:sp>
        <p:cxnSp>
          <p:nvCxnSpPr>
            <p:cNvPr id="27" name="Straight Connector 26">
              <a:extLst>
                <a:ext uri="{FF2B5EF4-FFF2-40B4-BE49-F238E27FC236}">
                  <a16:creationId xmlns:a16="http://schemas.microsoft.com/office/drawing/2014/main" id="{D952ED20-510E-4FAA-B6E8-74DFB3F50FE4}"/>
                </a:ext>
              </a:extLst>
            </p:cNvPr>
            <p:cNvCxnSpPr/>
            <p:nvPr/>
          </p:nvCxnSpPr>
          <p:spPr>
            <a:xfrm>
              <a:off x="9221361" y="2262246"/>
              <a:ext cx="102730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F9EF1394-E575-43FB-9DFB-B7F959832CD3}"/>
                </a:ext>
              </a:extLst>
            </p:cNvPr>
            <p:cNvGrpSpPr/>
            <p:nvPr/>
          </p:nvGrpSpPr>
          <p:grpSpPr>
            <a:xfrm>
              <a:off x="5443832" y="1417928"/>
              <a:ext cx="976827" cy="644234"/>
              <a:chOff x="3062219" y="2093987"/>
              <a:chExt cx="3795781" cy="2503380"/>
            </a:xfrm>
          </p:grpSpPr>
          <p:sp>
            <p:nvSpPr>
              <p:cNvPr id="112" name="Graphic 2">
                <a:extLst>
                  <a:ext uri="{FF2B5EF4-FFF2-40B4-BE49-F238E27FC236}">
                    <a16:creationId xmlns:a16="http://schemas.microsoft.com/office/drawing/2014/main" id="{F432563C-ADC8-4417-A25D-5391F53DC497}"/>
                  </a:ext>
                </a:extLst>
              </p:cNvPr>
              <p:cNvSpPr/>
              <p:nvPr/>
            </p:nvSpPr>
            <p:spPr>
              <a:xfrm>
                <a:off x="3062219" y="2093987"/>
                <a:ext cx="3795781" cy="2503380"/>
              </a:xfrm>
              <a:custGeom>
                <a:avLst/>
                <a:gdLst>
                  <a:gd name="connsiteX0" fmla="*/ 3468273 w 4039674"/>
                  <a:gd name="connsiteY0" fmla="*/ 1227587 h 2664231"/>
                  <a:gd name="connsiteX1" fmla="*/ 3509448 w 4039674"/>
                  <a:gd name="connsiteY1" fmla="*/ 890885 h 2664231"/>
                  <a:gd name="connsiteX2" fmla="*/ 2539957 w 4039674"/>
                  <a:gd name="connsiteY2" fmla="*/ 0 h 2664231"/>
                  <a:gd name="connsiteX3" fmla="*/ 2532470 w 4039674"/>
                  <a:gd name="connsiteY3" fmla="*/ 0 h 2664231"/>
                  <a:gd name="connsiteX4" fmla="*/ 1617629 w 4039674"/>
                  <a:gd name="connsiteY4" fmla="*/ 607898 h 2664231"/>
                  <a:gd name="connsiteX5" fmla="*/ 1078981 w 4039674"/>
                  <a:gd name="connsiteY5" fmla="*/ 450870 h 2664231"/>
                  <a:gd name="connsiteX6" fmla="*/ 457795 w 4039674"/>
                  <a:gd name="connsiteY6" fmla="*/ 925322 h 2664231"/>
                  <a:gd name="connsiteX7" fmla="*/ 425042 w 4039674"/>
                  <a:gd name="connsiteY7" fmla="*/ 1279617 h 2664231"/>
                  <a:gd name="connsiteX8" fmla="*/ 0 w 4039674"/>
                  <a:gd name="connsiteY8" fmla="*/ 1934492 h 2664231"/>
                  <a:gd name="connsiteX9" fmla="*/ 757439 w 4039674"/>
                  <a:gd name="connsiteY9" fmla="*/ 2632227 h 2664231"/>
                  <a:gd name="connsiteX10" fmla="*/ 1050345 w 4039674"/>
                  <a:gd name="connsiteY10" fmla="*/ 2632227 h 2664231"/>
                  <a:gd name="connsiteX11" fmla="*/ 2980346 w 4039674"/>
                  <a:gd name="connsiteY11" fmla="*/ 2664232 h 2664231"/>
                  <a:gd name="connsiteX12" fmla="*/ 3070931 w 4039674"/>
                  <a:gd name="connsiteY12" fmla="*/ 2664232 h 2664231"/>
                  <a:gd name="connsiteX13" fmla="*/ 4039674 w 4039674"/>
                  <a:gd name="connsiteY13" fmla="*/ 1934680 h 2664231"/>
                  <a:gd name="connsiteX14" fmla="*/ 3468273 w 4039674"/>
                  <a:gd name="connsiteY14" fmla="*/ 1227587 h 2664231"/>
                  <a:gd name="connsiteX15" fmla="*/ 3468273 w 4039674"/>
                  <a:gd name="connsiteY15" fmla="*/ 1227587 h 266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39674" h="2664231">
                    <a:moveTo>
                      <a:pt x="3468273" y="1227587"/>
                    </a:moveTo>
                    <a:cubicBezTo>
                      <a:pt x="3502711" y="1119221"/>
                      <a:pt x="3517122" y="1006737"/>
                      <a:pt x="3509448" y="890885"/>
                    </a:cubicBezTo>
                    <a:cubicBezTo>
                      <a:pt x="3480064" y="403893"/>
                      <a:pt x="3044916" y="4305"/>
                      <a:pt x="2539957" y="0"/>
                    </a:cubicBezTo>
                    <a:lnTo>
                      <a:pt x="2532470" y="0"/>
                    </a:lnTo>
                    <a:cubicBezTo>
                      <a:pt x="2125209" y="0"/>
                      <a:pt x="1761556" y="248549"/>
                      <a:pt x="1617629" y="607898"/>
                    </a:cubicBezTo>
                    <a:cubicBezTo>
                      <a:pt x="1468649" y="490361"/>
                      <a:pt x="1275874" y="432341"/>
                      <a:pt x="1078981" y="450870"/>
                    </a:cubicBezTo>
                    <a:cubicBezTo>
                      <a:pt x="799550" y="476885"/>
                      <a:pt x="555493" y="663297"/>
                      <a:pt x="457795" y="925322"/>
                    </a:cubicBezTo>
                    <a:cubicBezTo>
                      <a:pt x="414935" y="1041175"/>
                      <a:pt x="403144" y="1159647"/>
                      <a:pt x="425042" y="1279617"/>
                    </a:cubicBezTo>
                    <a:cubicBezTo>
                      <a:pt x="167509" y="1399587"/>
                      <a:pt x="0" y="1654874"/>
                      <a:pt x="0" y="1934492"/>
                    </a:cubicBezTo>
                    <a:cubicBezTo>
                      <a:pt x="0" y="2339134"/>
                      <a:pt x="318173" y="2632227"/>
                      <a:pt x="757439" y="2632227"/>
                    </a:cubicBezTo>
                    <a:lnTo>
                      <a:pt x="1050345" y="2632227"/>
                    </a:lnTo>
                    <a:lnTo>
                      <a:pt x="2980346" y="2664232"/>
                    </a:lnTo>
                    <a:lnTo>
                      <a:pt x="3070931" y="2664232"/>
                    </a:lnTo>
                    <a:cubicBezTo>
                      <a:pt x="3929437" y="2664232"/>
                      <a:pt x="4039674" y="2274563"/>
                      <a:pt x="4039674" y="1934680"/>
                    </a:cubicBezTo>
                    <a:cubicBezTo>
                      <a:pt x="4039862" y="1593673"/>
                      <a:pt x="3800858" y="1305633"/>
                      <a:pt x="3468273" y="1227587"/>
                    </a:cubicBezTo>
                    <a:lnTo>
                      <a:pt x="3468273" y="1227587"/>
                    </a:lnTo>
                    <a:close/>
                  </a:path>
                </a:pathLst>
              </a:custGeom>
              <a:solidFill>
                <a:schemeClr val="bg1"/>
              </a:solidFill>
              <a:ln w="18697" cap="flat">
                <a:noFill/>
                <a:prstDash val="solid"/>
                <a:miter/>
              </a:ln>
            </p:spPr>
            <p:txBody>
              <a:bodyPr rtlCol="0" anchor="ctr"/>
              <a:lstStyle/>
              <a:p>
                <a:endParaRPr lang="en-IN"/>
              </a:p>
            </p:txBody>
          </p:sp>
          <p:grpSp>
            <p:nvGrpSpPr>
              <p:cNvPr id="113" name="Group 112">
                <a:extLst>
                  <a:ext uri="{FF2B5EF4-FFF2-40B4-BE49-F238E27FC236}">
                    <a16:creationId xmlns:a16="http://schemas.microsoft.com/office/drawing/2014/main" id="{FDAB49BB-A0FA-4560-8A64-54C3039075AF}"/>
                  </a:ext>
                </a:extLst>
              </p:cNvPr>
              <p:cNvGrpSpPr/>
              <p:nvPr/>
            </p:nvGrpSpPr>
            <p:grpSpPr>
              <a:xfrm rot="1492007">
                <a:off x="3971982" y="2597371"/>
                <a:ext cx="1903089" cy="1914818"/>
                <a:chOff x="4038600" y="3429000"/>
                <a:chExt cx="1903089" cy="1914818"/>
              </a:xfrm>
            </p:grpSpPr>
            <p:sp>
              <p:nvSpPr>
                <p:cNvPr id="114" name="Freeform 14">
                  <a:extLst>
                    <a:ext uri="{FF2B5EF4-FFF2-40B4-BE49-F238E27FC236}">
                      <a16:creationId xmlns:a16="http://schemas.microsoft.com/office/drawing/2014/main" id="{AD765A9A-707C-4BAB-B86C-65EE082086DE}"/>
                    </a:ext>
                  </a:extLst>
                </p:cNvPr>
                <p:cNvSpPr>
                  <a:spLocks noEditPoints="1"/>
                </p:cNvSpPr>
                <p:nvPr/>
              </p:nvSpPr>
              <p:spPr bwMode="auto">
                <a:xfrm>
                  <a:off x="4038600" y="4075485"/>
                  <a:ext cx="1267157" cy="1268333"/>
                </a:xfrm>
                <a:custGeom>
                  <a:avLst/>
                  <a:gdLst>
                    <a:gd name="T0" fmla="*/ 1042 w 1080"/>
                    <a:gd name="T1" fmla="*/ 294 h 1081"/>
                    <a:gd name="T2" fmla="*/ 960 w 1080"/>
                    <a:gd name="T3" fmla="*/ 268 h 1081"/>
                    <a:gd name="T4" fmla="*/ 858 w 1080"/>
                    <a:gd name="T5" fmla="*/ 222 h 1081"/>
                    <a:gd name="T6" fmla="*/ 814 w 1080"/>
                    <a:gd name="T7" fmla="*/ 142 h 1081"/>
                    <a:gd name="T8" fmla="*/ 818 w 1080"/>
                    <a:gd name="T9" fmla="*/ 54 h 1081"/>
                    <a:gd name="T10" fmla="*/ 686 w 1080"/>
                    <a:gd name="T11" fmla="*/ 0 h 1081"/>
                    <a:gd name="T12" fmla="*/ 606 w 1080"/>
                    <a:gd name="T13" fmla="*/ 76 h 1081"/>
                    <a:gd name="T14" fmla="*/ 516 w 1080"/>
                    <a:gd name="T15" fmla="*/ 88 h 1081"/>
                    <a:gd name="T16" fmla="*/ 418 w 1080"/>
                    <a:gd name="T17" fmla="*/ 36 h 1081"/>
                    <a:gd name="T18" fmla="*/ 324 w 1080"/>
                    <a:gd name="T19" fmla="*/ 22 h 1081"/>
                    <a:gd name="T20" fmla="*/ 268 w 1080"/>
                    <a:gd name="T21" fmla="*/ 98 h 1081"/>
                    <a:gd name="T22" fmla="*/ 236 w 1080"/>
                    <a:gd name="T23" fmla="*/ 204 h 1081"/>
                    <a:gd name="T24" fmla="*/ 162 w 1080"/>
                    <a:gd name="T25" fmla="*/ 258 h 1081"/>
                    <a:gd name="T26" fmla="*/ 54 w 1080"/>
                    <a:gd name="T27" fmla="*/ 262 h 1081"/>
                    <a:gd name="T28" fmla="*/ 0 w 1080"/>
                    <a:gd name="T29" fmla="*/ 394 h 1081"/>
                    <a:gd name="T30" fmla="*/ 64 w 1080"/>
                    <a:gd name="T31" fmla="*/ 452 h 1081"/>
                    <a:gd name="T32" fmla="*/ 88 w 1080"/>
                    <a:gd name="T33" fmla="*/ 540 h 1081"/>
                    <a:gd name="T34" fmla="*/ 50 w 1080"/>
                    <a:gd name="T35" fmla="*/ 646 h 1081"/>
                    <a:gd name="T36" fmla="*/ 10 w 1080"/>
                    <a:gd name="T37" fmla="*/ 723 h 1081"/>
                    <a:gd name="T38" fmla="*/ 76 w 1080"/>
                    <a:gd name="T39" fmla="*/ 813 h 1081"/>
                    <a:gd name="T40" fmla="*/ 184 w 1080"/>
                    <a:gd name="T41" fmla="*/ 831 h 1081"/>
                    <a:gd name="T42" fmla="*/ 248 w 1080"/>
                    <a:gd name="T43" fmla="*/ 897 h 1081"/>
                    <a:gd name="T44" fmla="*/ 266 w 1080"/>
                    <a:gd name="T45" fmla="*/ 1005 h 1081"/>
                    <a:gd name="T46" fmla="*/ 358 w 1080"/>
                    <a:gd name="T47" fmla="*/ 1071 h 1081"/>
                    <a:gd name="T48" fmla="*/ 434 w 1080"/>
                    <a:gd name="T49" fmla="*/ 1029 h 1081"/>
                    <a:gd name="T50" fmla="*/ 540 w 1080"/>
                    <a:gd name="T51" fmla="*/ 991 h 1081"/>
                    <a:gd name="T52" fmla="*/ 626 w 1080"/>
                    <a:gd name="T53" fmla="*/ 1017 h 1081"/>
                    <a:gd name="T54" fmla="*/ 686 w 1080"/>
                    <a:gd name="T55" fmla="*/ 1081 h 1081"/>
                    <a:gd name="T56" fmla="*/ 818 w 1080"/>
                    <a:gd name="T57" fmla="*/ 1027 h 1081"/>
                    <a:gd name="T58" fmla="*/ 820 w 1080"/>
                    <a:gd name="T59" fmla="*/ 917 h 1081"/>
                    <a:gd name="T60" fmla="*/ 876 w 1080"/>
                    <a:gd name="T61" fmla="*/ 845 h 1081"/>
                    <a:gd name="T62" fmla="*/ 982 w 1080"/>
                    <a:gd name="T63" fmla="*/ 811 h 1081"/>
                    <a:gd name="T64" fmla="*/ 1056 w 1080"/>
                    <a:gd name="T65" fmla="*/ 755 h 1081"/>
                    <a:gd name="T66" fmla="*/ 1044 w 1080"/>
                    <a:gd name="T67" fmla="*/ 662 h 1081"/>
                    <a:gd name="T68" fmla="*/ 992 w 1080"/>
                    <a:gd name="T69" fmla="*/ 564 h 1081"/>
                    <a:gd name="T70" fmla="*/ 1004 w 1080"/>
                    <a:gd name="T71" fmla="*/ 472 h 1081"/>
                    <a:gd name="T72" fmla="*/ 1080 w 1080"/>
                    <a:gd name="T73" fmla="*/ 394 h 1081"/>
                    <a:gd name="T74" fmla="*/ 506 w 1080"/>
                    <a:gd name="T75" fmla="*/ 703 h 1081"/>
                    <a:gd name="T76" fmla="*/ 434 w 1080"/>
                    <a:gd name="T77" fmla="*/ 668 h 1081"/>
                    <a:gd name="T78" fmla="*/ 386 w 1080"/>
                    <a:gd name="T79" fmla="*/ 604 h 1081"/>
                    <a:gd name="T80" fmla="*/ 374 w 1080"/>
                    <a:gd name="T81" fmla="*/ 540 h 1081"/>
                    <a:gd name="T82" fmla="*/ 394 w 1080"/>
                    <a:gd name="T83" fmla="*/ 462 h 1081"/>
                    <a:gd name="T84" fmla="*/ 446 w 1080"/>
                    <a:gd name="T85" fmla="*/ 402 h 1081"/>
                    <a:gd name="T86" fmla="*/ 522 w 1080"/>
                    <a:gd name="T87" fmla="*/ 376 h 1081"/>
                    <a:gd name="T88" fmla="*/ 588 w 1080"/>
                    <a:gd name="T89" fmla="*/ 382 h 1081"/>
                    <a:gd name="T90" fmla="*/ 656 w 1080"/>
                    <a:gd name="T91" fmla="*/ 424 h 1081"/>
                    <a:gd name="T92" fmla="*/ 698 w 1080"/>
                    <a:gd name="T93" fmla="*/ 490 h 1081"/>
                    <a:gd name="T94" fmla="*/ 704 w 1080"/>
                    <a:gd name="T95" fmla="*/ 556 h 1081"/>
                    <a:gd name="T96" fmla="*/ 676 w 1080"/>
                    <a:gd name="T97" fmla="*/ 632 h 1081"/>
                    <a:gd name="T98" fmla="*/ 618 w 1080"/>
                    <a:gd name="T99" fmla="*/ 687 h 1081"/>
                    <a:gd name="T100" fmla="*/ 540 w 1080"/>
                    <a:gd name="T101" fmla="*/ 707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1081">
                      <a:moveTo>
                        <a:pt x="1080" y="394"/>
                      </a:moveTo>
                      <a:lnTo>
                        <a:pt x="1080" y="394"/>
                      </a:lnTo>
                      <a:lnTo>
                        <a:pt x="1070" y="358"/>
                      </a:lnTo>
                      <a:lnTo>
                        <a:pt x="1056" y="326"/>
                      </a:lnTo>
                      <a:lnTo>
                        <a:pt x="1042" y="294"/>
                      </a:lnTo>
                      <a:lnTo>
                        <a:pt x="1026" y="262"/>
                      </a:lnTo>
                      <a:lnTo>
                        <a:pt x="1026" y="262"/>
                      </a:lnTo>
                      <a:lnTo>
                        <a:pt x="1004" y="268"/>
                      </a:lnTo>
                      <a:lnTo>
                        <a:pt x="982" y="270"/>
                      </a:lnTo>
                      <a:lnTo>
                        <a:pt x="960" y="268"/>
                      </a:lnTo>
                      <a:lnTo>
                        <a:pt x="938" y="266"/>
                      </a:lnTo>
                      <a:lnTo>
                        <a:pt x="916" y="258"/>
                      </a:lnTo>
                      <a:lnTo>
                        <a:pt x="896" y="250"/>
                      </a:lnTo>
                      <a:lnTo>
                        <a:pt x="876" y="236"/>
                      </a:lnTo>
                      <a:lnTo>
                        <a:pt x="858" y="222"/>
                      </a:lnTo>
                      <a:lnTo>
                        <a:pt x="858" y="222"/>
                      </a:lnTo>
                      <a:lnTo>
                        <a:pt x="842" y="204"/>
                      </a:lnTo>
                      <a:lnTo>
                        <a:pt x="830" y="184"/>
                      </a:lnTo>
                      <a:lnTo>
                        <a:pt x="820" y="164"/>
                      </a:lnTo>
                      <a:lnTo>
                        <a:pt x="814" y="142"/>
                      </a:lnTo>
                      <a:lnTo>
                        <a:pt x="810" y="120"/>
                      </a:lnTo>
                      <a:lnTo>
                        <a:pt x="810" y="98"/>
                      </a:lnTo>
                      <a:lnTo>
                        <a:pt x="812" y="76"/>
                      </a:lnTo>
                      <a:lnTo>
                        <a:pt x="818" y="54"/>
                      </a:lnTo>
                      <a:lnTo>
                        <a:pt x="818" y="54"/>
                      </a:lnTo>
                      <a:lnTo>
                        <a:pt x="786" y="38"/>
                      </a:lnTo>
                      <a:lnTo>
                        <a:pt x="754" y="22"/>
                      </a:lnTo>
                      <a:lnTo>
                        <a:pt x="720" y="10"/>
                      </a:lnTo>
                      <a:lnTo>
                        <a:pt x="686" y="0"/>
                      </a:lnTo>
                      <a:lnTo>
                        <a:pt x="686" y="0"/>
                      </a:lnTo>
                      <a:lnTo>
                        <a:pt x="674" y="18"/>
                      </a:lnTo>
                      <a:lnTo>
                        <a:pt x="660" y="36"/>
                      </a:lnTo>
                      <a:lnTo>
                        <a:pt x="644" y="52"/>
                      </a:lnTo>
                      <a:lnTo>
                        <a:pt x="626" y="64"/>
                      </a:lnTo>
                      <a:lnTo>
                        <a:pt x="606" y="76"/>
                      </a:lnTo>
                      <a:lnTo>
                        <a:pt x="586" y="82"/>
                      </a:lnTo>
                      <a:lnTo>
                        <a:pt x="562" y="88"/>
                      </a:lnTo>
                      <a:lnTo>
                        <a:pt x="540" y="90"/>
                      </a:lnTo>
                      <a:lnTo>
                        <a:pt x="540" y="90"/>
                      </a:lnTo>
                      <a:lnTo>
                        <a:pt x="516" y="88"/>
                      </a:lnTo>
                      <a:lnTo>
                        <a:pt x="494" y="82"/>
                      </a:lnTo>
                      <a:lnTo>
                        <a:pt x="472" y="76"/>
                      </a:lnTo>
                      <a:lnTo>
                        <a:pt x="452" y="64"/>
                      </a:lnTo>
                      <a:lnTo>
                        <a:pt x="434" y="52"/>
                      </a:lnTo>
                      <a:lnTo>
                        <a:pt x="418" y="36"/>
                      </a:lnTo>
                      <a:lnTo>
                        <a:pt x="404" y="18"/>
                      </a:lnTo>
                      <a:lnTo>
                        <a:pt x="392" y="0"/>
                      </a:lnTo>
                      <a:lnTo>
                        <a:pt x="392" y="0"/>
                      </a:lnTo>
                      <a:lnTo>
                        <a:pt x="358" y="10"/>
                      </a:lnTo>
                      <a:lnTo>
                        <a:pt x="324" y="22"/>
                      </a:lnTo>
                      <a:lnTo>
                        <a:pt x="292" y="38"/>
                      </a:lnTo>
                      <a:lnTo>
                        <a:pt x="262" y="54"/>
                      </a:lnTo>
                      <a:lnTo>
                        <a:pt x="262" y="54"/>
                      </a:lnTo>
                      <a:lnTo>
                        <a:pt x="266" y="76"/>
                      </a:lnTo>
                      <a:lnTo>
                        <a:pt x="268" y="98"/>
                      </a:lnTo>
                      <a:lnTo>
                        <a:pt x="268" y="120"/>
                      </a:lnTo>
                      <a:lnTo>
                        <a:pt x="264" y="142"/>
                      </a:lnTo>
                      <a:lnTo>
                        <a:pt x="258" y="164"/>
                      </a:lnTo>
                      <a:lnTo>
                        <a:pt x="248" y="184"/>
                      </a:lnTo>
                      <a:lnTo>
                        <a:pt x="236" y="204"/>
                      </a:lnTo>
                      <a:lnTo>
                        <a:pt x="220" y="222"/>
                      </a:lnTo>
                      <a:lnTo>
                        <a:pt x="220" y="222"/>
                      </a:lnTo>
                      <a:lnTo>
                        <a:pt x="202" y="236"/>
                      </a:lnTo>
                      <a:lnTo>
                        <a:pt x="184" y="250"/>
                      </a:lnTo>
                      <a:lnTo>
                        <a:pt x="162" y="258"/>
                      </a:lnTo>
                      <a:lnTo>
                        <a:pt x="142" y="266"/>
                      </a:lnTo>
                      <a:lnTo>
                        <a:pt x="120" y="270"/>
                      </a:lnTo>
                      <a:lnTo>
                        <a:pt x="98" y="270"/>
                      </a:lnTo>
                      <a:lnTo>
                        <a:pt x="76" y="268"/>
                      </a:lnTo>
                      <a:lnTo>
                        <a:pt x="54" y="262"/>
                      </a:lnTo>
                      <a:lnTo>
                        <a:pt x="54" y="262"/>
                      </a:lnTo>
                      <a:lnTo>
                        <a:pt x="38" y="294"/>
                      </a:lnTo>
                      <a:lnTo>
                        <a:pt x="22" y="326"/>
                      </a:lnTo>
                      <a:lnTo>
                        <a:pt x="10" y="358"/>
                      </a:lnTo>
                      <a:lnTo>
                        <a:pt x="0" y="394"/>
                      </a:lnTo>
                      <a:lnTo>
                        <a:pt x="0" y="394"/>
                      </a:lnTo>
                      <a:lnTo>
                        <a:pt x="18" y="404"/>
                      </a:lnTo>
                      <a:lnTo>
                        <a:pt x="36" y="418"/>
                      </a:lnTo>
                      <a:lnTo>
                        <a:pt x="50" y="434"/>
                      </a:lnTo>
                      <a:lnTo>
                        <a:pt x="64" y="452"/>
                      </a:lnTo>
                      <a:lnTo>
                        <a:pt x="74" y="472"/>
                      </a:lnTo>
                      <a:lnTo>
                        <a:pt x="82" y="494"/>
                      </a:lnTo>
                      <a:lnTo>
                        <a:pt x="88" y="516"/>
                      </a:lnTo>
                      <a:lnTo>
                        <a:pt x="88" y="540"/>
                      </a:lnTo>
                      <a:lnTo>
                        <a:pt x="88" y="540"/>
                      </a:lnTo>
                      <a:lnTo>
                        <a:pt x="88" y="564"/>
                      </a:lnTo>
                      <a:lnTo>
                        <a:pt x="82" y="586"/>
                      </a:lnTo>
                      <a:lnTo>
                        <a:pt x="74" y="608"/>
                      </a:lnTo>
                      <a:lnTo>
                        <a:pt x="64" y="628"/>
                      </a:lnTo>
                      <a:lnTo>
                        <a:pt x="50" y="646"/>
                      </a:lnTo>
                      <a:lnTo>
                        <a:pt x="36" y="662"/>
                      </a:lnTo>
                      <a:lnTo>
                        <a:pt x="18" y="677"/>
                      </a:lnTo>
                      <a:lnTo>
                        <a:pt x="0" y="687"/>
                      </a:lnTo>
                      <a:lnTo>
                        <a:pt x="0" y="687"/>
                      </a:lnTo>
                      <a:lnTo>
                        <a:pt x="10" y="723"/>
                      </a:lnTo>
                      <a:lnTo>
                        <a:pt x="22" y="755"/>
                      </a:lnTo>
                      <a:lnTo>
                        <a:pt x="36" y="787"/>
                      </a:lnTo>
                      <a:lnTo>
                        <a:pt x="54" y="819"/>
                      </a:lnTo>
                      <a:lnTo>
                        <a:pt x="54" y="819"/>
                      </a:lnTo>
                      <a:lnTo>
                        <a:pt x="76" y="813"/>
                      </a:lnTo>
                      <a:lnTo>
                        <a:pt x="98" y="811"/>
                      </a:lnTo>
                      <a:lnTo>
                        <a:pt x="120" y="813"/>
                      </a:lnTo>
                      <a:lnTo>
                        <a:pt x="142" y="815"/>
                      </a:lnTo>
                      <a:lnTo>
                        <a:pt x="162" y="823"/>
                      </a:lnTo>
                      <a:lnTo>
                        <a:pt x="184" y="831"/>
                      </a:lnTo>
                      <a:lnTo>
                        <a:pt x="202" y="845"/>
                      </a:lnTo>
                      <a:lnTo>
                        <a:pt x="220" y="859"/>
                      </a:lnTo>
                      <a:lnTo>
                        <a:pt x="220" y="859"/>
                      </a:lnTo>
                      <a:lnTo>
                        <a:pt x="236" y="877"/>
                      </a:lnTo>
                      <a:lnTo>
                        <a:pt x="248" y="897"/>
                      </a:lnTo>
                      <a:lnTo>
                        <a:pt x="258" y="917"/>
                      </a:lnTo>
                      <a:lnTo>
                        <a:pt x="264" y="939"/>
                      </a:lnTo>
                      <a:lnTo>
                        <a:pt x="268" y="961"/>
                      </a:lnTo>
                      <a:lnTo>
                        <a:pt x="268" y="983"/>
                      </a:lnTo>
                      <a:lnTo>
                        <a:pt x="266" y="1005"/>
                      </a:lnTo>
                      <a:lnTo>
                        <a:pt x="262" y="1027"/>
                      </a:lnTo>
                      <a:lnTo>
                        <a:pt x="262" y="1027"/>
                      </a:lnTo>
                      <a:lnTo>
                        <a:pt x="292" y="1043"/>
                      </a:lnTo>
                      <a:lnTo>
                        <a:pt x="324" y="1059"/>
                      </a:lnTo>
                      <a:lnTo>
                        <a:pt x="358" y="1071"/>
                      </a:lnTo>
                      <a:lnTo>
                        <a:pt x="392" y="1081"/>
                      </a:lnTo>
                      <a:lnTo>
                        <a:pt x="392" y="1081"/>
                      </a:lnTo>
                      <a:lnTo>
                        <a:pt x="404" y="1063"/>
                      </a:lnTo>
                      <a:lnTo>
                        <a:pt x="418" y="1045"/>
                      </a:lnTo>
                      <a:lnTo>
                        <a:pt x="434" y="1029"/>
                      </a:lnTo>
                      <a:lnTo>
                        <a:pt x="452" y="1017"/>
                      </a:lnTo>
                      <a:lnTo>
                        <a:pt x="472" y="1007"/>
                      </a:lnTo>
                      <a:lnTo>
                        <a:pt x="494" y="999"/>
                      </a:lnTo>
                      <a:lnTo>
                        <a:pt x="516" y="993"/>
                      </a:lnTo>
                      <a:lnTo>
                        <a:pt x="540" y="991"/>
                      </a:lnTo>
                      <a:lnTo>
                        <a:pt x="540" y="991"/>
                      </a:lnTo>
                      <a:lnTo>
                        <a:pt x="562" y="993"/>
                      </a:lnTo>
                      <a:lnTo>
                        <a:pt x="586" y="999"/>
                      </a:lnTo>
                      <a:lnTo>
                        <a:pt x="606" y="1007"/>
                      </a:lnTo>
                      <a:lnTo>
                        <a:pt x="626" y="1017"/>
                      </a:lnTo>
                      <a:lnTo>
                        <a:pt x="644" y="1029"/>
                      </a:lnTo>
                      <a:lnTo>
                        <a:pt x="660" y="1045"/>
                      </a:lnTo>
                      <a:lnTo>
                        <a:pt x="674" y="1063"/>
                      </a:lnTo>
                      <a:lnTo>
                        <a:pt x="686" y="1081"/>
                      </a:lnTo>
                      <a:lnTo>
                        <a:pt x="686" y="1081"/>
                      </a:lnTo>
                      <a:lnTo>
                        <a:pt x="720" y="1071"/>
                      </a:lnTo>
                      <a:lnTo>
                        <a:pt x="754" y="1059"/>
                      </a:lnTo>
                      <a:lnTo>
                        <a:pt x="786" y="1043"/>
                      </a:lnTo>
                      <a:lnTo>
                        <a:pt x="818" y="1027"/>
                      </a:lnTo>
                      <a:lnTo>
                        <a:pt x="818" y="1027"/>
                      </a:lnTo>
                      <a:lnTo>
                        <a:pt x="812" y="1005"/>
                      </a:lnTo>
                      <a:lnTo>
                        <a:pt x="810" y="983"/>
                      </a:lnTo>
                      <a:lnTo>
                        <a:pt x="810" y="961"/>
                      </a:lnTo>
                      <a:lnTo>
                        <a:pt x="814" y="939"/>
                      </a:lnTo>
                      <a:lnTo>
                        <a:pt x="820" y="917"/>
                      </a:lnTo>
                      <a:lnTo>
                        <a:pt x="830" y="897"/>
                      </a:lnTo>
                      <a:lnTo>
                        <a:pt x="842" y="877"/>
                      </a:lnTo>
                      <a:lnTo>
                        <a:pt x="858" y="859"/>
                      </a:lnTo>
                      <a:lnTo>
                        <a:pt x="858" y="859"/>
                      </a:lnTo>
                      <a:lnTo>
                        <a:pt x="876" y="845"/>
                      </a:lnTo>
                      <a:lnTo>
                        <a:pt x="896" y="831"/>
                      </a:lnTo>
                      <a:lnTo>
                        <a:pt x="916" y="823"/>
                      </a:lnTo>
                      <a:lnTo>
                        <a:pt x="938" y="815"/>
                      </a:lnTo>
                      <a:lnTo>
                        <a:pt x="960" y="813"/>
                      </a:lnTo>
                      <a:lnTo>
                        <a:pt x="982" y="811"/>
                      </a:lnTo>
                      <a:lnTo>
                        <a:pt x="1004" y="813"/>
                      </a:lnTo>
                      <a:lnTo>
                        <a:pt x="1026" y="819"/>
                      </a:lnTo>
                      <a:lnTo>
                        <a:pt x="1026" y="819"/>
                      </a:lnTo>
                      <a:lnTo>
                        <a:pt x="1042" y="787"/>
                      </a:lnTo>
                      <a:lnTo>
                        <a:pt x="1056" y="755"/>
                      </a:lnTo>
                      <a:lnTo>
                        <a:pt x="1070" y="723"/>
                      </a:lnTo>
                      <a:lnTo>
                        <a:pt x="1080" y="687"/>
                      </a:lnTo>
                      <a:lnTo>
                        <a:pt x="1080" y="687"/>
                      </a:lnTo>
                      <a:lnTo>
                        <a:pt x="1060" y="677"/>
                      </a:lnTo>
                      <a:lnTo>
                        <a:pt x="1044" y="662"/>
                      </a:lnTo>
                      <a:lnTo>
                        <a:pt x="1028" y="646"/>
                      </a:lnTo>
                      <a:lnTo>
                        <a:pt x="1014" y="628"/>
                      </a:lnTo>
                      <a:lnTo>
                        <a:pt x="1004" y="608"/>
                      </a:lnTo>
                      <a:lnTo>
                        <a:pt x="996" y="586"/>
                      </a:lnTo>
                      <a:lnTo>
                        <a:pt x="992" y="564"/>
                      </a:lnTo>
                      <a:lnTo>
                        <a:pt x="990" y="540"/>
                      </a:lnTo>
                      <a:lnTo>
                        <a:pt x="990" y="540"/>
                      </a:lnTo>
                      <a:lnTo>
                        <a:pt x="992" y="516"/>
                      </a:lnTo>
                      <a:lnTo>
                        <a:pt x="996" y="494"/>
                      </a:lnTo>
                      <a:lnTo>
                        <a:pt x="1004" y="472"/>
                      </a:lnTo>
                      <a:lnTo>
                        <a:pt x="1014" y="452"/>
                      </a:lnTo>
                      <a:lnTo>
                        <a:pt x="1028" y="434"/>
                      </a:lnTo>
                      <a:lnTo>
                        <a:pt x="1044" y="418"/>
                      </a:lnTo>
                      <a:lnTo>
                        <a:pt x="1060" y="404"/>
                      </a:lnTo>
                      <a:lnTo>
                        <a:pt x="1080" y="394"/>
                      </a:lnTo>
                      <a:lnTo>
                        <a:pt x="1080" y="394"/>
                      </a:lnTo>
                      <a:close/>
                      <a:moveTo>
                        <a:pt x="540" y="707"/>
                      </a:moveTo>
                      <a:lnTo>
                        <a:pt x="540" y="707"/>
                      </a:lnTo>
                      <a:lnTo>
                        <a:pt x="522" y="705"/>
                      </a:lnTo>
                      <a:lnTo>
                        <a:pt x="506" y="703"/>
                      </a:lnTo>
                      <a:lnTo>
                        <a:pt x="490" y="699"/>
                      </a:lnTo>
                      <a:lnTo>
                        <a:pt x="474" y="693"/>
                      </a:lnTo>
                      <a:lnTo>
                        <a:pt x="460" y="687"/>
                      </a:lnTo>
                      <a:lnTo>
                        <a:pt x="446" y="679"/>
                      </a:lnTo>
                      <a:lnTo>
                        <a:pt x="434" y="668"/>
                      </a:lnTo>
                      <a:lnTo>
                        <a:pt x="422" y="658"/>
                      </a:lnTo>
                      <a:lnTo>
                        <a:pt x="412" y="646"/>
                      </a:lnTo>
                      <a:lnTo>
                        <a:pt x="402" y="632"/>
                      </a:lnTo>
                      <a:lnTo>
                        <a:pt x="394" y="618"/>
                      </a:lnTo>
                      <a:lnTo>
                        <a:pt x="386" y="604"/>
                      </a:lnTo>
                      <a:lnTo>
                        <a:pt x="382" y="590"/>
                      </a:lnTo>
                      <a:lnTo>
                        <a:pt x="378" y="574"/>
                      </a:lnTo>
                      <a:lnTo>
                        <a:pt x="374" y="556"/>
                      </a:lnTo>
                      <a:lnTo>
                        <a:pt x="374" y="540"/>
                      </a:lnTo>
                      <a:lnTo>
                        <a:pt x="374" y="540"/>
                      </a:lnTo>
                      <a:lnTo>
                        <a:pt x="374" y="524"/>
                      </a:lnTo>
                      <a:lnTo>
                        <a:pt x="378" y="506"/>
                      </a:lnTo>
                      <a:lnTo>
                        <a:pt x="382" y="490"/>
                      </a:lnTo>
                      <a:lnTo>
                        <a:pt x="386" y="476"/>
                      </a:lnTo>
                      <a:lnTo>
                        <a:pt x="394" y="462"/>
                      </a:lnTo>
                      <a:lnTo>
                        <a:pt x="402" y="448"/>
                      </a:lnTo>
                      <a:lnTo>
                        <a:pt x="412" y="434"/>
                      </a:lnTo>
                      <a:lnTo>
                        <a:pt x="422" y="424"/>
                      </a:lnTo>
                      <a:lnTo>
                        <a:pt x="434" y="412"/>
                      </a:lnTo>
                      <a:lnTo>
                        <a:pt x="446" y="402"/>
                      </a:lnTo>
                      <a:lnTo>
                        <a:pt x="460" y="394"/>
                      </a:lnTo>
                      <a:lnTo>
                        <a:pt x="474" y="388"/>
                      </a:lnTo>
                      <a:lnTo>
                        <a:pt x="490" y="382"/>
                      </a:lnTo>
                      <a:lnTo>
                        <a:pt x="506" y="378"/>
                      </a:lnTo>
                      <a:lnTo>
                        <a:pt x="522" y="376"/>
                      </a:lnTo>
                      <a:lnTo>
                        <a:pt x="540" y="374"/>
                      </a:lnTo>
                      <a:lnTo>
                        <a:pt x="540" y="374"/>
                      </a:lnTo>
                      <a:lnTo>
                        <a:pt x="556" y="376"/>
                      </a:lnTo>
                      <a:lnTo>
                        <a:pt x="572" y="378"/>
                      </a:lnTo>
                      <a:lnTo>
                        <a:pt x="588" y="382"/>
                      </a:lnTo>
                      <a:lnTo>
                        <a:pt x="604" y="388"/>
                      </a:lnTo>
                      <a:lnTo>
                        <a:pt x="618" y="394"/>
                      </a:lnTo>
                      <a:lnTo>
                        <a:pt x="632" y="402"/>
                      </a:lnTo>
                      <a:lnTo>
                        <a:pt x="644" y="412"/>
                      </a:lnTo>
                      <a:lnTo>
                        <a:pt x="656" y="424"/>
                      </a:lnTo>
                      <a:lnTo>
                        <a:pt x="668" y="434"/>
                      </a:lnTo>
                      <a:lnTo>
                        <a:pt x="676" y="448"/>
                      </a:lnTo>
                      <a:lnTo>
                        <a:pt x="684" y="462"/>
                      </a:lnTo>
                      <a:lnTo>
                        <a:pt x="692" y="476"/>
                      </a:lnTo>
                      <a:lnTo>
                        <a:pt x="698" y="490"/>
                      </a:lnTo>
                      <a:lnTo>
                        <a:pt x="702" y="506"/>
                      </a:lnTo>
                      <a:lnTo>
                        <a:pt x="704" y="524"/>
                      </a:lnTo>
                      <a:lnTo>
                        <a:pt x="704" y="540"/>
                      </a:lnTo>
                      <a:lnTo>
                        <a:pt x="704" y="540"/>
                      </a:lnTo>
                      <a:lnTo>
                        <a:pt x="704" y="556"/>
                      </a:lnTo>
                      <a:lnTo>
                        <a:pt x="702" y="574"/>
                      </a:lnTo>
                      <a:lnTo>
                        <a:pt x="698" y="590"/>
                      </a:lnTo>
                      <a:lnTo>
                        <a:pt x="692" y="604"/>
                      </a:lnTo>
                      <a:lnTo>
                        <a:pt x="684" y="618"/>
                      </a:lnTo>
                      <a:lnTo>
                        <a:pt x="676" y="632"/>
                      </a:lnTo>
                      <a:lnTo>
                        <a:pt x="668" y="646"/>
                      </a:lnTo>
                      <a:lnTo>
                        <a:pt x="656" y="658"/>
                      </a:lnTo>
                      <a:lnTo>
                        <a:pt x="644" y="668"/>
                      </a:lnTo>
                      <a:lnTo>
                        <a:pt x="632" y="679"/>
                      </a:lnTo>
                      <a:lnTo>
                        <a:pt x="618" y="687"/>
                      </a:lnTo>
                      <a:lnTo>
                        <a:pt x="604" y="693"/>
                      </a:lnTo>
                      <a:lnTo>
                        <a:pt x="588" y="699"/>
                      </a:lnTo>
                      <a:lnTo>
                        <a:pt x="572" y="703"/>
                      </a:lnTo>
                      <a:lnTo>
                        <a:pt x="556" y="705"/>
                      </a:lnTo>
                      <a:lnTo>
                        <a:pt x="540" y="707"/>
                      </a:lnTo>
                      <a:lnTo>
                        <a:pt x="540" y="70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5" name="Freeform 16">
                  <a:extLst>
                    <a:ext uri="{FF2B5EF4-FFF2-40B4-BE49-F238E27FC236}">
                      <a16:creationId xmlns:a16="http://schemas.microsoft.com/office/drawing/2014/main" id="{87AED000-72FC-45F3-BD47-C12BF9509564}"/>
                    </a:ext>
                  </a:extLst>
                </p:cNvPr>
                <p:cNvSpPr>
                  <a:spLocks noEditPoints="1"/>
                </p:cNvSpPr>
                <p:nvPr/>
              </p:nvSpPr>
              <p:spPr bwMode="auto">
                <a:xfrm>
                  <a:off x="4993665" y="3429000"/>
                  <a:ext cx="948024" cy="946850"/>
                </a:xfrm>
                <a:custGeom>
                  <a:avLst/>
                  <a:gdLst>
                    <a:gd name="T0" fmla="*/ 404 w 808"/>
                    <a:gd name="T1" fmla="*/ 807 h 807"/>
                    <a:gd name="T2" fmla="*/ 458 w 808"/>
                    <a:gd name="T3" fmla="*/ 789 h 807"/>
                    <a:gd name="T4" fmla="*/ 488 w 808"/>
                    <a:gd name="T5" fmla="*/ 733 h 807"/>
                    <a:gd name="T6" fmla="*/ 528 w 808"/>
                    <a:gd name="T7" fmla="*/ 705 h 807"/>
                    <a:gd name="T8" fmla="*/ 594 w 808"/>
                    <a:gd name="T9" fmla="*/ 697 h 807"/>
                    <a:gd name="T10" fmla="*/ 652 w 808"/>
                    <a:gd name="T11" fmla="*/ 723 h 807"/>
                    <a:gd name="T12" fmla="*/ 708 w 808"/>
                    <a:gd name="T13" fmla="*/ 671 h 807"/>
                    <a:gd name="T14" fmla="*/ 706 w 808"/>
                    <a:gd name="T15" fmla="*/ 625 h 807"/>
                    <a:gd name="T16" fmla="*/ 696 w 808"/>
                    <a:gd name="T17" fmla="*/ 561 h 807"/>
                    <a:gd name="T18" fmla="*/ 712 w 808"/>
                    <a:gd name="T19" fmla="*/ 513 h 807"/>
                    <a:gd name="T20" fmla="*/ 758 w 808"/>
                    <a:gd name="T21" fmla="*/ 469 h 807"/>
                    <a:gd name="T22" fmla="*/ 804 w 808"/>
                    <a:gd name="T23" fmla="*/ 455 h 807"/>
                    <a:gd name="T24" fmla="*/ 804 w 808"/>
                    <a:gd name="T25" fmla="*/ 352 h 807"/>
                    <a:gd name="T26" fmla="*/ 758 w 808"/>
                    <a:gd name="T27" fmla="*/ 338 h 807"/>
                    <a:gd name="T28" fmla="*/ 712 w 808"/>
                    <a:gd name="T29" fmla="*/ 294 h 807"/>
                    <a:gd name="T30" fmla="*/ 696 w 808"/>
                    <a:gd name="T31" fmla="*/ 246 h 807"/>
                    <a:gd name="T32" fmla="*/ 706 w 808"/>
                    <a:gd name="T33" fmla="*/ 184 h 807"/>
                    <a:gd name="T34" fmla="*/ 708 w 808"/>
                    <a:gd name="T35" fmla="*/ 136 h 807"/>
                    <a:gd name="T36" fmla="*/ 652 w 808"/>
                    <a:gd name="T37" fmla="*/ 84 h 807"/>
                    <a:gd name="T38" fmla="*/ 594 w 808"/>
                    <a:gd name="T39" fmla="*/ 110 h 807"/>
                    <a:gd name="T40" fmla="*/ 528 w 808"/>
                    <a:gd name="T41" fmla="*/ 102 h 807"/>
                    <a:gd name="T42" fmla="*/ 488 w 808"/>
                    <a:gd name="T43" fmla="*/ 74 h 807"/>
                    <a:gd name="T44" fmla="*/ 458 w 808"/>
                    <a:gd name="T45" fmla="*/ 18 h 807"/>
                    <a:gd name="T46" fmla="*/ 404 w 808"/>
                    <a:gd name="T47" fmla="*/ 0 h 807"/>
                    <a:gd name="T48" fmla="*/ 350 w 808"/>
                    <a:gd name="T49" fmla="*/ 18 h 807"/>
                    <a:gd name="T50" fmla="*/ 320 w 808"/>
                    <a:gd name="T51" fmla="*/ 74 h 807"/>
                    <a:gd name="T52" fmla="*/ 280 w 808"/>
                    <a:gd name="T53" fmla="*/ 102 h 807"/>
                    <a:gd name="T54" fmla="*/ 216 w 808"/>
                    <a:gd name="T55" fmla="*/ 110 h 807"/>
                    <a:gd name="T56" fmla="*/ 158 w 808"/>
                    <a:gd name="T57" fmla="*/ 84 h 807"/>
                    <a:gd name="T58" fmla="*/ 102 w 808"/>
                    <a:gd name="T59" fmla="*/ 136 h 807"/>
                    <a:gd name="T60" fmla="*/ 102 w 808"/>
                    <a:gd name="T61" fmla="*/ 184 h 807"/>
                    <a:gd name="T62" fmla="*/ 112 w 808"/>
                    <a:gd name="T63" fmla="*/ 246 h 807"/>
                    <a:gd name="T64" fmla="*/ 96 w 808"/>
                    <a:gd name="T65" fmla="*/ 294 h 807"/>
                    <a:gd name="T66" fmla="*/ 50 w 808"/>
                    <a:gd name="T67" fmla="*/ 338 h 807"/>
                    <a:gd name="T68" fmla="*/ 4 w 808"/>
                    <a:gd name="T69" fmla="*/ 352 h 807"/>
                    <a:gd name="T70" fmla="*/ 4 w 808"/>
                    <a:gd name="T71" fmla="*/ 455 h 807"/>
                    <a:gd name="T72" fmla="*/ 50 w 808"/>
                    <a:gd name="T73" fmla="*/ 469 h 807"/>
                    <a:gd name="T74" fmla="*/ 96 w 808"/>
                    <a:gd name="T75" fmla="*/ 513 h 807"/>
                    <a:gd name="T76" fmla="*/ 112 w 808"/>
                    <a:gd name="T77" fmla="*/ 561 h 807"/>
                    <a:gd name="T78" fmla="*/ 102 w 808"/>
                    <a:gd name="T79" fmla="*/ 625 h 807"/>
                    <a:gd name="T80" fmla="*/ 102 w 808"/>
                    <a:gd name="T81" fmla="*/ 671 h 807"/>
                    <a:gd name="T82" fmla="*/ 158 w 808"/>
                    <a:gd name="T83" fmla="*/ 723 h 807"/>
                    <a:gd name="T84" fmla="*/ 216 w 808"/>
                    <a:gd name="T85" fmla="*/ 697 h 807"/>
                    <a:gd name="T86" fmla="*/ 280 w 808"/>
                    <a:gd name="T87" fmla="*/ 705 h 807"/>
                    <a:gd name="T88" fmla="*/ 320 w 808"/>
                    <a:gd name="T89" fmla="*/ 733 h 807"/>
                    <a:gd name="T90" fmla="*/ 350 w 808"/>
                    <a:gd name="T91" fmla="*/ 789 h 807"/>
                    <a:gd name="T92" fmla="*/ 286 w 808"/>
                    <a:gd name="T93" fmla="*/ 402 h 807"/>
                    <a:gd name="T94" fmla="*/ 306 w 808"/>
                    <a:gd name="T95" fmla="*/ 336 h 807"/>
                    <a:gd name="T96" fmla="*/ 380 w 808"/>
                    <a:gd name="T97" fmla="*/ 286 h 807"/>
                    <a:gd name="T98" fmla="*/ 416 w 808"/>
                    <a:gd name="T99" fmla="*/ 284 h 807"/>
                    <a:gd name="T100" fmla="*/ 490 w 808"/>
                    <a:gd name="T101" fmla="*/ 318 h 807"/>
                    <a:gd name="T102" fmla="*/ 524 w 808"/>
                    <a:gd name="T103" fmla="*/ 390 h 807"/>
                    <a:gd name="T104" fmla="*/ 522 w 808"/>
                    <a:gd name="T105" fmla="*/ 427 h 807"/>
                    <a:gd name="T106" fmla="*/ 472 w 808"/>
                    <a:gd name="T107" fmla="*/ 503 h 807"/>
                    <a:gd name="T108" fmla="*/ 404 w 808"/>
                    <a:gd name="T109" fmla="*/ 523 h 807"/>
                    <a:gd name="T110" fmla="*/ 358 w 808"/>
                    <a:gd name="T111" fmla="*/ 513 h 807"/>
                    <a:gd name="T112" fmla="*/ 294 w 808"/>
                    <a:gd name="T113" fmla="*/ 451 h 807"/>
                    <a:gd name="T114" fmla="*/ 286 w 808"/>
                    <a:gd name="T115" fmla="*/ 402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8" h="807">
                      <a:moveTo>
                        <a:pt x="354" y="805"/>
                      </a:moveTo>
                      <a:lnTo>
                        <a:pt x="354" y="805"/>
                      </a:lnTo>
                      <a:lnTo>
                        <a:pt x="378" y="807"/>
                      </a:lnTo>
                      <a:lnTo>
                        <a:pt x="404" y="807"/>
                      </a:lnTo>
                      <a:lnTo>
                        <a:pt x="430" y="807"/>
                      </a:lnTo>
                      <a:lnTo>
                        <a:pt x="456" y="805"/>
                      </a:lnTo>
                      <a:lnTo>
                        <a:pt x="456" y="805"/>
                      </a:lnTo>
                      <a:lnTo>
                        <a:pt x="458" y="789"/>
                      </a:lnTo>
                      <a:lnTo>
                        <a:pt x="462" y="773"/>
                      </a:lnTo>
                      <a:lnTo>
                        <a:pt x="470" y="759"/>
                      </a:lnTo>
                      <a:lnTo>
                        <a:pt x="478" y="745"/>
                      </a:lnTo>
                      <a:lnTo>
                        <a:pt x="488" y="733"/>
                      </a:lnTo>
                      <a:lnTo>
                        <a:pt x="500" y="721"/>
                      </a:lnTo>
                      <a:lnTo>
                        <a:pt x="514" y="713"/>
                      </a:lnTo>
                      <a:lnTo>
                        <a:pt x="528" y="705"/>
                      </a:lnTo>
                      <a:lnTo>
                        <a:pt x="528" y="705"/>
                      </a:lnTo>
                      <a:lnTo>
                        <a:pt x="544" y="699"/>
                      </a:lnTo>
                      <a:lnTo>
                        <a:pt x="562" y="697"/>
                      </a:lnTo>
                      <a:lnTo>
                        <a:pt x="578" y="695"/>
                      </a:lnTo>
                      <a:lnTo>
                        <a:pt x="594" y="697"/>
                      </a:lnTo>
                      <a:lnTo>
                        <a:pt x="610" y="701"/>
                      </a:lnTo>
                      <a:lnTo>
                        <a:pt x="624" y="707"/>
                      </a:lnTo>
                      <a:lnTo>
                        <a:pt x="638" y="713"/>
                      </a:lnTo>
                      <a:lnTo>
                        <a:pt x="652" y="723"/>
                      </a:lnTo>
                      <a:lnTo>
                        <a:pt x="652" y="723"/>
                      </a:lnTo>
                      <a:lnTo>
                        <a:pt x="672" y="707"/>
                      </a:lnTo>
                      <a:lnTo>
                        <a:pt x="690" y="689"/>
                      </a:lnTo>
                      <a:lnTo>
                        <a:pt x="708" y="671"/>
                      </a:lnTo>
                      <a:lnTo>
                        <a:pt x="724" y="651"/>
                      </a:lnTo>
                      <a:lnTo>
                        <a:pt x="724" y="651"/>
                      </a:lnTo>
                      <a:lnTo>
                        <a:pt x="714" y="639"/>
                      </a:lnTo>
                      <a:lnTo>
                        <a:pt x="706" y="625"/>
                      </a:lnTo>
                      <a:lnTo>
                        <a:pt x="700" y="609"/>
                      </a:lnTo>
                      <a:lnTo>
                        <a:pt x="698" y="593"/>
                      </a:lnTo>
                      <a:lnTo>
                        <a:pt x="696" y="577"/>
                      </a:lnTo>
                      <a:lnTo>
                        <a:pt x="696" y="561"/>
                      </a:lnTo>
                      <a:lnTo>
                        <a:pt x="700" y="545"/>
                      </a:lnTo>
                      <a:lnTo>
                        <a:pt x="704" y="529"/>
                      </a:lnTo>
                      <a:lnTo>
                        <a:pt x="704" y="529"/>
                      </a:lnTo>
                      <a:lnTo>
                        <a:pt x="712" y="513"/>
                      </a:lnTo>
                      <a:lnTo>
                        <a:pt x="722" y="499"/>
                      </a:lnTo>
                      <a:lnTo>
                        <a:pt x="732" y="487"/>
                      </a:lnTo>
                      <a:lnTo>
                        <a:pt x="746" y="477"/>
                      </a:lnTo>
                      <a:lnTo>
                        <a:pt x="758" y="469"/>
                      </a:lnTo>
                      <a:lnTo>
                        <a:pt x="774" y="463"/>
                      </a:lnTo>
                      <a:lnTo>
                        <a:pt x="788" y="457"/>
                      </a:lnTo>
                      <a:lnTo>
                        <a:pt x="804" y="455"/>
                      </a:lnTo>
                      <a:lnTo>
                        <a:pt x="804" y="455"/>
                      </a:lnTo>
                      <a:lnTo>
                        <a:pt x="808" y="431"/>
                      </a:lnTo>
                      <a:lnTo>
                        <a:pt x="808" y="404"/>
                      </a:lnTo>
                      <a:lnTo>
                        <a:pt x="808" y="378"/>
                      </a:lnTo>
                      <a:lnTo>
                        <a:pt x="804" y="352"/>
                      </a:lnTo>
                      <a:lnTo>
                        <a:pt x="804" y="352"/>
                      </a:lnTo>
                      <a:lnTo>
                        <a:pt x="788" y="350"/>
                      </a:lnTo>
                      <a:lnTo>
                        <a:pt x="774" y="344"/>
                      </a:lnTo>
                      <a:lnTo>
                        <a:pt x="758" y="338"/>
                      </a:lnTo>
                      <a:lnTo>
                        <a:pt x="746" y="330"/>
                      </a:lnTo>
                      <a:lnTo>
                        <a:pt x="732" y="320"/>
                      </a:lnTo>
                      <a:lnTo>
                        <a:pt x="722" y="308"/>
                      </a:lnTo>
                      <a:lnTo>
                        <a:pt x="712" y="294"/>
                      </a:lnTo>
                      <a:lnTo>
                        <a:pt x="704" y="278"/>
                      </a:lnTo>
                      <a:lnTo>
                        <a:pt x="704" y="278"/>
                      </a:lnTo>
                      <a:lnTo>
                        <a:pt x="700" y="262"/>
                      </a:lnTo>
                      <a:lnTo>
                        <a:pt x="696" y="246"/>
                      </a:lnTo>
                      <a:lnTo>
                        <a:pt x="696" y="230"/>
                      </a:lnTo>
                      <a:lnTo>
                        <a:pt x="698" y="214"/>
                      </a:lnTo>
                      <a:lnTo>
                        <a:pt x="700" y="198"/>
                      </a:lnTo>
                      <a:lnTo>
                        <a:pt x="706" y="184"/>
                      </a:lnTo>
                      <a:lnTo>
                        <a:pt x="714" y="170"/>
                      </a:lnTo>
                      <a:lnTo>
                        <a:pt x="724" y="156"/>
                      </a:lnTo>
                      <a:lnTo>
                        <a:pt x="724" y="156"/>
                      </a:lnTo>
                      <a:lnTo>
                        <a:pt x="708" y="136"/>
                      </a:lnTo>
                      <a:lnTo>
                        <a:pt x="690" y="118"/>
                      </a:lnTo>
                      <a:lnTo>
                        <a:pt x="672" y="100"/>
                      </a:lnTo>
                      <a:lnTo>
                        <a:pt x="652" y="84"/>
                      </a:lnTo>
                      <a:lnTo>
                        <a:pt x="652" y="84"/>
                      </a:lnTo>
                      <a:lnTo>
                        <a:pt x="638" y="94"/>
                      </a:lnTo>
                      <a:lnTo>
                        <a:pt x="624" y="100"/>
                      </a:lnTo>
                      <a:lnTo>
                        <a:pt x="610" y="106"/>
                      </a:lnTo>
                      <a:lnTo>
                        <a:pt x="594" y="110"/>
                      </a:lnTo>
                      <a:lnTo>
                        <a:pt x="578" y="112"/>
                      </a:lnTo>
                      <a:lnTo>
                        <a:pt x="562" y="112"/>
                      </a:lnTo>
                      <a:lnTo>
                        <a:pt x="544" y="108"/>
                      </a:lnTo>
                      <a:lnTo>
                        <a:pt x="528" y="102"/>
                      </a:lnTo>
                      <a:lnTo>
                        <a:pt x="528" y="102"/>
                      </a:lnTo>
                      <a:lnTo>
                        <a:pt x="514" y="96"/>
                      </a:lnTo>
                      <a:lnTo>
                        <a:pt x="500" y="86"/>
                      </a:lnTo>
                      <a:lnTo>
                        <a:pt x="488" y="74"/>
                      </a:lnTo>
                      <a:lnTo>
                        <a:pt x="478" y="62"/>
                      </a:lnTo>
                      <a:lnTo>
                        <a:pt x="470" y="48"/>
                      </a:lnTo>
                      <a:lnTo>
                        <a:pt x="462" y="34"/>
                      </a:lnTo>
                      <a:lnTo>
                        <a:pt x="458" y="18"/>
                      </a:lnTo>
                      <a:lnTo>
                        <a:pt x="456" y="2"/>
                      </a:lnTo>
                      <a:lnTo>
                        <a:pt x="456" y="2"/>
                      </a:lnTo>
                      <a:lnTo>
                        <a:pt x="430" y="0"/>
                      </a:lnTo>
                      <a:lnTo>
                        <a:pt x="404" y="0"/>
                      </a:lnTo>
                      <a:lnTo>
                        <a:pt x="378" y="0"/>
                      </a:lnTo>
                      <a:lnTo>
                        <a:pt x="354" y="2"/>
                      </a:lnTo>
                      <a:lnTo>
                        <a:pt x="354" y="2"/>
                      </a:lnTo>
                      <a:lnTo>
                        <a:pt x="350" y="18"/>
                      </a:lnTo>
                      <a:lnTo>
                        <a:pt x="346" y="34"/>
                      </a:lnTo>
                      <a:lnTo>
                        <a:pt x="340" y="48"/>
                      </a:lnTo>
                      <a:lnTo>
                        <a:pt x="332" y="62"/>
                      </a:lnTo>
                      <a:lnTo>
                        <a:pt x="320" y="74"/>
                      </a:lnTo>
                      <a:lnTo>
                        <a:pt x="308" y="86"/>
                      </a:lnTo>
                      <a:lnTo>
                        <a:pt x="296" y="96"/>
                      </a:lnTo>
                      <a:lnTo>
                        <a:pt x="280" y="102"/>
                      </a:lnTo>
                      <a:lnTo>
                        <a:pt x="280" y="102"/>
                      </a:lnTo>
                      <a:lnTo>
                        <a:pt x="264" y="108"/>
                      </a:lnTo>
                      <a:lnTo>
                        <a:pt x="248" y="112"/>
                      </a:lnTo>
                      <a:lnTo>
                        <a:pt x="232" y="112"/>
                      </a:lnTo>
                      <a:lnTo>
                        <a:pt x="216" y="110"/>
                      </a:lnTo>
                      <a:lnTo>
                        <a:pt x="200" y="106"/>
                      </a:lnTo>
                      <a:lnTo>
                        <a:pt x="184" y="100"/>
                      </a:lnTo>
                      <a:lnTo>
                        <a:pt x="170" y="94"/>
                      </a:lnTo>
                      <a:lnTo>
                        <a:pt x="158" y="84"/>
                      </a:lnTo>
                      <a:lnTo>
                        <a:pt x="158" y="84"/>
                      </a:lnTo>
                      <a:lnTo>
                        <a:pt x="138" y="100"/>
                      </a:lnTo>
                      <a:lnTo>
                        <a:pt x="118" y="118"/>
                      </a:lnTo>
                      <a:lnTo>
                        <a:pt x="102" y="136"/>
                      </a:lnTo>
                      <a:lnTo>
                        <a:pt x="84" y="156"/>
                      </a:lnTo>
                      <a:lnTo>
                        <a:pt x="84" y="156"/>
                      </a:lnTo>
                      <a:lnTo>
                        <a:pt x="94" y="170"/>
                      </a:lnTo>
                      <a:lnTo>
                        <a:pt x="102" y="184"/>
                      </a:lnTo>
                      <a:lnTo>
                        <a:pt x="108" y="198"/>
                      </a:lnTo>
                      <a:lnTo>
                        <a:pt x="112" y="214"/>
                      </a:lnTo>
                      <a:lnTo>
                        <a:pt x="114" y="230"/>
                      </a:lnTo>
                      <a:lnTo>
                        <a:pt x="112" y="246"/>
                      </a:lnTo>
                      <a:lnTo>
                        <a:pt x="110" y="262"/>
                      </a:lnTo>
                      <a:lnTo>
                        <a:pt x="104" y="278"/>
                      </a:lnTo>
                      <a:lnTo>
                        <a:pt x="104" y="278"/>
                      </a:lnTo>
                      <a:lnTo>
                        <a:pt x="96" y="294"/>
                      </a:lnTo>
                      <a:lnTo>
                        <a:pt x="88" y="308"/>
                      </a:lnTo>
                      <a:lnTo>
                        <a:pt x="76" y="320"/>
                      </a:lnTo>
                      <a:lnTo>
                        <a:pt x="64" y="330"/>
                      </a:lnTo>
                      <a:lnTo>
                        <a:pt x="50" y="338"/>
                      </a:lnTo>
                      <a:lnTo>
                        <a:pt x="36" y="344"/>
                      </a:lnTo>
                      <a:lnTo>
                        <a:pt x="20" y="350"/>
                      </a:lnTo>
                      <a:lnTo>
                        <a:pt x="4" y="352"/>
                      </a:lnTo>
                      <a:lnTo>
                        <a:pt x="4" y="352"/>
                      </a:lnTo>
                      <a:lnTo>
                        <a:pt x="2" y="378"/>
                      </a:lnTo>
                      <a:lnTo>
                        <a:pt x="0" y="402"/>
                      </a:lnTo>
                      <a:lnTo>
                        <a:pt x="2" y="429"/>
                      </a:lnTo>
                      <a:lnTo>
                        <a:pt x="4" y="455"/>
                      </a:lnTo>
                      <a:lnTo>
                        <a:pt x="4" y="455"/>
                      </a:lnTo>
                      <a:lnTo>
                        <a:pt x="20" y="457"/>
                      </a:lnTo>
                      <a:lnTo>
                        <a:pt x="36" y="463"/>
                      </a:lnTo>
                      <a:lnTo>
                        <a:pt x="50" y="469"/>
                      </a:lnTo>
                      <a:lnTo>
                        <a:pt x="64" y="477"/>
                      </a:lnTo>
                      <a:lnTo>
                        <a:pt x="76" y="487"/>
                      </a:lnTo>
                      <a:lnTo>
                        <a:pt x="86" y="499"/>
                      </a:lnTo>
                      <a:lnTo>
                        <a:pt x="96" y="513"/>
                      </a:lnTo>
                      <a:lnTo>
                        <a:pt x="104" y="529"/>
                      </a:lnTo>
                      <a:lnTo>
                        <a:pt x="104" y="529"/>
                      </a:lnTo>
                      <a:lnTo>
                        <a:pt x="110" y="545"/>
                      </a:lnTo>
                      <a:lnTo>
                        <a:pt x="112" y="561"/>
                      </a:lnTo>
                      <a:lnTo>
                        <a:pt x="114" y="577"/>
                      </a:lnTo>
                      <a:lnTo>
                        <a:pt x="112" y="593"/>
                      </a:lnTo>
                      <a:lnTo>
                        <a:pt x="108" y="609"/>
                      </a:lnTo>
                      <a:lnTo>
                        <a:pt x="102" y="625"/>
                      </a:lnTo>
                      <a:lnTo>
                        <a:pt x="94" y="639"/>
                      </a:lnTo>
                      <a:lnTo>
                        <a:pt x="84" y="651"/>
                      </a:lnTo>
                      <a:lnTo>
                        <a:pt x="84" y="651"/>
                      </a:lnTo>
                      <a:lnTo>
                        <a:pt x="102" y="671"/>
                      </a:lnTo>
                      <a:lnTo>
                        <a:pt x="120" y="689"/>
                      </a:lnTo>
                      <a:lnTo>
                        <a:pt x="138" y="707"/>
                      </a:lnTo>
                      <a:lnTo>
                        <a:pt x="158" y="723"/>
                      </a:lnTo>
                      <a:lnTo>
                        <a:pt x="158" y="723"/>
                      </a:lnTo>
                      <a:lnTo>
                        <a:pt x="170" y="713"/>
                      </a:lnTo>
                      <a:lnTo>
                        <a:pt x="184" y="707"/>
                      </a:lnTo>
                      <a:lnTo>
                        <a:pt x="200" y="701"/>
                      </a:lnTo>
                      <a:lnTo>
                        <a:pt x="216" y="697"/>
                      </a:lnTo>
                      <a:lnTo>
                        <a:pt x="232" y="695"/>
                      </a:lnTo>
                      <a:lnTo>
                        <a:pt x="248" y="697"/>
                      </a:lnTo>
                      <a:lnTo>
                        <a:pt x="264" y="699"/>
                      </a:lnTo>
                      <a:lnTo>
                        <a:pt x="280" y="705"/>
                      </a:lnTo>
                      <a:lnTo>
                        <a:pt x="280" y="705"/>
                      </a:lnTo>
                      <a:lnTo>
                        <a:pt x="296" y="713"/>
                      </a:lnTo>
                      <a:lnTo>
                        <a:pt x="308" y="721"/>
                      </a:lnTo>
                      <a:lnTo>
                        <a:pt x="320" y="733"/>
                      </a:lnTo>
                      <a:lnTo>
                        <a:pt x="332" y="745"/>
                      </a:lnTo>
                      <a:lnTo>
                        <a:pt x="340" y="759"/>
                      </a:lnTo>
                      <a:lnTo>
                        <a:pt x="346" y="773"/>
                      </a:lnTo>
                      <a:lnTo>
                        <a:pt x="350" y="789"/>
                      </a:lnTo>
                      <a:lnTo>
                        <a:pt x="354" y="805"/>
                      </a:lnTo>
                      <a:lnTo>
                        <a:pt x="354" y="805"/>
                      </a:lnTo>
                      <a:close/>
                      <a:moveTo>
                        <a:pt x="286" y="402"/>
                      </a:moveTo>
                      <a:lnTo>
                        <a:pt x="286" y="402"/>
                      </a:lnTo>
                      <a:lnTo>
                        <a:pt x="286" y="390"/>
                      </a:lnTo>
                      <a:lnTo>
                        <a:pt x="288" y="378"/>
                      </a:lnTo>
                      <a:lnTo>
                        <a:pt x="294" y="356"/>
                      </a:lnTo>
                      <a:lnTo>
                        <a:pt x="306" y="336"/>
                      </a:lnTo>
                      <a:lnTo>
                        <a:pt x="320" y="318"/>
                      </a:lnTo>
                      <a:lnTo>
                        <a:pt x="338" y="304"/>
                      </a:lnTo>
                      <a:lnTo>
                        <a:pt x="358" y="292"/>
                      </a:lnTo>
                      <a:lnTo>
                        <a:pt x="380" y="286"/>
                      </a:lnTo>
                      <a:lnTo>
                        <a:pt x="392" y="284"/>
                      </a:lnTo>
                      <a:lnTo>
                        <a:pt x="404" y="284"/>
                      </a:lnTo>
                      <a:lnTo>
                        <a:pt x="404" y="284"/>
                      </a:lnTo>
                      <a:lnTo>
                        <a:pt x="416" y="284"/>
                      </a:lnTo>
                      <a:lnTo>
                        <a:pt x="428" y="286"/>
                      </a:lnTo>
                      <a:lnTo>
                        <a:pt x="452" y="292"/>
                      </a:lnTo>
                      <a:lnTo>
                        <a:pt x="472" y="304"/>
                      </a:lnTo>
                      <a:lnTo>
                        <a:pt x="490" y="318"/>
                      </a:lnTo>
                      <a:lnTo>
                        <a:pt x="504" y="336"/>
                      </a:lnTo>
                      <a:lnTo>
                        <a:pt x="514" y="356"/>
                      </a:lnTo>
                      <a:lnTo>
                        <a:pt x="522" y="378"/>
                      </a:lnTo>
                      <a:lnTo>
                        <a:pt x="524" y="390"/>
                      </a:lnTo>
                      <a:lnTo>
                        <a:pt x="524" y="402"/>
                      </a:lnTo>
                      <a:lnTo>
                        <a:pt x="524" y="402"/>
                      </a:lnTo>
                      <a:lnTo>
                        <a:pt x="524" y="415"/>
                      </a:lnTo>
                      <a:lnTo>
                        <a:pt x="522" y="427"/>
                      </a:lnTo>
                      <a:lnTo>
                        <a:pt x="514" y="451"/>
                      </a:lnTo>
                      <a:lnTo>
                        <a:pt x="504" y="471"/>
                      </a:lnTo>
                      <a:lnTo>
                        <a:pt x="490" y="489"/>
                      </a:lnTo>
                      <a:lnTo>
                        <a:pt x="472" y="503"/>
                      </a:lnTo>
                      <a:lnTo>
                        <a:pt x="452" y="513"/>
                      </a:lnTo>
                      <a:lnTo>
                        <a:pt x="428" y="521"/>
                      </a:lnTo>
                      <a:lnTo>
                        <a:pt x="416" y="523"/>
                      </a:lnTo>
                      <a:lnTo>
                        <a:pt x="404" y="523"/>
                      </a:lnTo>
                      <a:lnTo>
                        <a:pt x="404" y="523"/>
                      </a:lnTo>
                      <a:lnTo>
                        <a:pt x="392" y="523"/>
                      </a:lnTo>
                      <a:lnTo>
                        <a:pt x="380" y="521"/>
                      </a:lnTo>
                      <a:lnTo>
                        <a:pt x="358" y="513"/>
                      </a:lnTo>
                      <a:lnTo>
                        <a:pt x="338" y="503"/>
                      </a:lnTo>
                      <a:lnTo>
                        <a:pt x="320" y="489"/>
                      </a:lnTo>
                      <a:lnTo>
                        <a:pt x="306" y="471"/>
                      </a:lnTo>
                      <a:lnTo>
                        <a:pt x="294" y="451"/>
                      </a:lnTo>
                      <a:lnTo>
                        <a:pt x="288" y="427"/>
                      </a:lnTo>
                      <a:lnTo>
                        <a:pt x="286" y="415"/>
                      </a:lnTo>
                      <a:lnTo>
                        <a:pt x="286" y="402"/>
                      </a:lnTo>
                      <a:lnTo>
                        <a:pt x="286" y="40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16" name="Group 115">
              <a:extLst>
                <a:ext uri="{FF2B5EF4-FFF2-40B4-BE49-F238E27FC236}">
                  <a16:creationId xmlns:a16="http://schemas.microsoft.com/office/drawing/2014/main" id="{F0A6472C-2F26-400A-8836-4289770FA971}"/>
                </a:ext>
              </a:extLst>
            </p:cNvPr>
            <p:cNvGrpSpPr/>
            <p:nvPr/>
          </p:nvGrpSpPr>
          <p:grpSpPr>
            <a:xfrm>
              <a:off x="9418320" y="1409469"/>
              <a:ext cx="646098" cy="724791"/>
              <a:chOff x="3860798" y="921558"/>
              <a:chExt cx="4470403" cy="5014883"/>
            </a:xfrm>
          </p:grpSpPr>
          <p:grpSp>
            <p:nvGrpSpPr>
              <p:cNvPr id="117" name="Group 116">
                <a:extLst>
                  <a:ext uri="{FF2B5EF4-FFF2-40B4-BE49-F238E27FC236}">
                    <a16:creationId xmlns:a16="http://schemas.microsoft.com/office/drawing/2014/main" id="{0D15B068-66A4-4868-9484-094FDBA9C6B3}"/>
                  </a:ext>
                </a:extLst>
              </p:cNvPr>
              <p:cNvGrpSpPr/>
              <p:nvPr/>
            </p:nvGrpSpPr>
            <p:grpSpPr>
              <a:xfrm>
                <a:off x="3860798" y="921558"/>
                <a:ext cx="4470403" cy="5014883"/>
                <a:chOff x="3860798" y="921558"/>
                <a:chExt cx="4470403" cy="5014883"/>
              </a:xfrm>
              <a:solidFill>
                <a:schemeClr val="bg1"/>
              </a:solidFill>
            </p:grpSpPr>
            <p:sp>
              <p:nvSpPr>
                <p:cNvPr id="121" name="Circle: Hollow 120">
                  <a:extLst>
                    <a:ext uri="{FF2B5EF4-FFF2-40B4-BE49-F238E27FC236}">
                      <a16:creationId xmlns:a16="http://schemas.microsoft.com/office/drawing/2014/main" id="{D41E6D29-ACA9-4375-B7F7-8CD30D2548ED}"/>
                    </a:ext>
                  </a:extLst>
                </p:cNvPr>
                <p:cNvSpPr/>
                <p:nvPr/>
              </p:nvSpPr>
              <p:spPr bwMode="auto">
                <a:xfrm>
                  <a:off x="3964200" y="1295375"/>
                  <a:ext cx="4263596" cy="4263596"/>
                </a:xfrm>
                <a:prstGeom prst="donut">
                  <a:avLst>
                    <a:gd name="adj" fmla="val 411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F81AD81-B432-4833-AB3A-2CC91AD11FBA}"/>
                    </a:ext>
                  </a:extLst>
                </p:cNvPr>
                <p:cNvGrpSpPr/>
                <p:nvPr/>
              </p:nvGrpSpPr>
              <p:grpSpPr>
                <a:xfrm>
                  <a:off x="3860798" y="921558"/>
                  <a:ext cx="4470403" cy="5014883"/>
                  <a:chOff x="3860798" y="921558"/>
                  <a:chExt cx="4470403" cy="5014883"/>
                </a:xfrm>
                <a:grpFill/>
              </p:grpSpPr>
              <p:sp>
                <p:nvSpPr>
                  <p:cNvPr id="123" name="Freeform: Shape 122">
                    <a:extLst>
                      <a:ext uri="{FF2B5EF4-FFF2-40B4-BE49-F238E27FC236}">
                        <a16:creationId xmlns:a16="http://schemas.microsoft.com/office/drawing/2014/main" id="{4F4A01CE-0035-4837-83E4-5DFFAA72325B}"/>
                      </a:ext>
                    </a:extLst>
                  </p:cNvPr>
                  <p:cNvSpPr/>
                  <p:nvPr/>
                </p:nvSpPr>
                <p:spPr>
                  <a:xfrm>
                    <a:off x="5620588" y="921558"/>
                    <a:ext cx="950824" cy="950824"/>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5022" tIns="235022" rIns="235022" bIns="235022" numCol="1" spcCol="1270" anchor="ctr" anchorCtr="0">
                    <a:noAutofit/>
                  </a:bodyPr>
                  <a:lstStyle/>
                  <a:p>
                    <a:pPr marL="0" lvl="0" indent="0" algn="ctr" defTabSz="1289050">
                      <a:lnSpc>
                        <a:spcPct val="90000"/>
                      </a:lnSpc>
                      <a:spcBef>
                        <a:spcPct val="0"/>
                      </a:spcBef>
                      <a:spcAft>
                        <a:spcPct val="35000"/>
                      </a:spcAft>
                      <a:buNone/>
                    </a:pPr>
                    <a:endParaRPr lang="en-IN" sz="2900" kern="1200"/>
                  </a:p>
                </p:txBody>
              </p:sp>
              <p:sp>
                <p:nvSpPr>
                  <p:cNvPr id="124" name="Freeform: Shape 123">
                    <a:extLst>
                      <a:ext uri="{FF2B5EF4-FFF2-40B4-BE49-F238E27FC236}">
                        <a16:creationId xmlns:a16="http://schemas.microsoft.com/office/drawing/2014/main" id="{E8629C3C-E512-4D43-861E-26EBBB27C0E8}"/>
                      </a:ext>
                    </a:extLst>
                  </p:cNvPr>
                  <p:cNvSpPr/>
                  <p:nvPr/>
                </p:nvSpPr>
                <p:spPr>
                  <a:xfrm>
                    <a:off x="7380377" y="1937572"/>
                    <a:ext cx="950824" cy="950824"/>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502" tIns="265502" rIns="265502" bIns="265502" numCol="1" spcCol="1270" anchor="ctr" anchorCtr="0">
                    <a:noAutofit/>
                  </a:bodyPr>
                  <a:lstStyle/>
                  <a:p>
                    <a:pPr marL="0" lvl="0" indent="0" algn="ctr" defTabSz="2355850">
                      <a:lnSpc>
                        <a:spcPct val="90000"/>
                      </a:lnSpc>
                      <a:spcBef>
                        <a:spcPct val="0"/>
                      </a:spcBef>
                      <a:spcAft>
                        <a:spcPct val="35000"/>
                      </a:spcAft>
                      <a:buNone/>
                    </a:pPr>
                    <a:endParaRPr lang="en-IN" sz="5300" kern="1200"/>
                  </a:p>
                </p:txBody>
              </p:sp>
              <p:sp>
                <p:nvSpPr>
                  <p:cNvPr id="125" name="Freeform: Shape 124">
                    <a:extLst>
                      <a:ext uri="{FF2B5EF4-FFF2-40B4-BE49-F238E27FC236}">
                        <a16:creationId xmlns:a16="http://schemas.microsoft.com/office/drawing/2014/main" id="{F507CFB0-3ED7-48D2-A8CC-ABBFCF6F8712}"/>
                      </a:ext>
                    </a:extLst>
                  </p:cNvPr>
                  <p:cNvSpPr/>
                  <p:nvPr/>
                </p:nvSpPr>
                <p:spPr>
                  <a:xfrm>
                    <a:off x="7380377" y="3969602"/>
                    <a:ext cx="950824" cy="950824"/>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5022" tIns="235022" rIns="235022" bIns="235022" numCol="1" spcCol="1270" anchor="ctr" anchorCtr="0">
                    <a:noAutofit/>
                  </a:bodyPr>
                  <a:lstStyle/>
                  <a:p>
                    <a:pPr marL="0" lvl="0" indent="0" algn="ctr" defTabSz="1289050">
                      <a:lnSpc>
                        <a:spcPct val="90000"/>
                      </a:lnSpc>
                      <a:spcBef>
                        <a:spcPct val="0"/>
                      </a:spcBef>
                      <a:spcAft>
                        <a:spcPct val="35000"/>
                      </a:spcAft>
                      <a:buNone/>
                    </a:pPr>
                    <a:endParaRPr lang="en-IN" sz="2900" kern="1200"/>
                  </a:p>
                </p:txBody>
              </p:sp>
              <p:sp>
                <p:nvSpPr>
                  <p:cNvPr id="126" name="Freeform: Shape 125">
                    <a:extLst>
                      <a:ext uri="{FF2B5EF4-FFF2-40B4-BE49-F238E27FC236}">
                        <a16:creationId xmlns:a16="http://schemas.microsoft.com/office/drawing/2014/main" id="{64873281-36DA-47B9-9F3F-8DDE60A1259A}"/>
                      </a:ext>
                    </a:extLst>
                  </p:cNvPr>
                  <p:cNvSpPr/>
                  <p:nvPr/>
                </p:nvSpPr>
                <p:spPr>
                  <a:xfrm>
                    <a:off x="5620588" y="4985617"/>
                    <a:ext cx="950824" cy="950824"/>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5022" tIns="235022" rIns="235022" bIns="235022" numCol="1" spcCol="1270" anchor="ctr" anchorCtr="0">
                    <a:noAutofit/>
                  </a:bodyPr>
                  <a:lstStyle/>
                  <a:p>
                    <a:pPr marL="0" lvl="0" indent="0" algn="ctr" defTabSz="1289050">
                      <a:lnSpc>
                        <a:spcPct val="90000"/>
                      </a:lnSpc>
                      <a:spcBef>
                        <a:spcPct val="0"/>
                      </a:spcBef>
                      <a:spcAft>
                        <a:spcPct val="35000"/>
                      </a:spcAft>
                      <a:buNone/>
                    </a:pPr>
                    <a:endParaRPr lang="en-IN" sz="2900" kern="1200"/>
                  </a:p>
                </p:txBody>
              </p:sp>
              <p:sp>
                <p:nvSpPr>
                  <p:cNvPr id="127" name="Freeform: Shape 126">
                    <a:extLst>
                      <a:ext uri="{FF2B5EF4-FFF2-40B4-BE49-F238E27FC236}">
                        <a16:creationId xmlns:a16="http://schemas.microsoft.com/office/drawing/2014/main" id="{230FBCA3-7D49-4EF3-9BE2-4E79D61DAA23}"/>
                      </a:ext>
                    </a:extLst>
                  </p:cNvPr>
                  <p:cNvSpPr/>
                  <p:nvPr/>
                </p:nvSpPr>
                <p:spPr>
                  <a:xfrm>
                    <a:off x="3860798" y="3969602"/>
                    <a:ext cx="950824" cy="950824"/>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5022" tIns="235022" rIns="235022" bIns="235022" numCol="1" spcCol="1270" anchor="ctr" anchorCtr="0">
                    <a:noAutofit/>
                  </a:bodyPr>
                  <a:lstStyle/>
                  <a:p>
                    <a:pPr marL="0" lvl="0" indent="0" algn="ctr" defTabSz="1289050">
                      <a:lnSpc>
                        <a:spcPct val="90000"/>
                      </a:lnSpc>
                      <a:spcBef>
                        <a:spcPct val="0"/>
                      </a:spcBef>
                      <a:spcAft>
                        <a:spcPct val="35000"/>
                      </a:spcAft>
                      <a:buNone/>
                    </a:pPr>
                    <a:endParaRPr lang="en-IN" sz="2900" kern="1200"/>
                  </a:p>
                </p:txBody>
              </p:sp>
              <p:sp>
                <p:nvSpPr>
                  <p:cNvPr id="128" name="Freeform: Shape 127">
                    <a:extLst>
                      <a:ext uri="{FF2B5EF4-FFF2-40B4-BE49-F238E27FC236}">
                        <a16:creationId xmlns:a16="http://schemas.microsoft.com/office/drawing/2014/main" id="{C1D39DCC-B67E-4C13-A90D-A5E2515E1953}"/>
                      </a:ext>
                    </a:extLst>
                  </p:cNvPr>
                  <p:cNvSpPr/>
                  <p:nvPr/>
                </p:nvSpPr>
                <p:spPr>
                  <a:xfrm>
                    <a:off x="3860798" y="1937572"/>
                    <a:ext cx="950824" cy="950824"/>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5022" tIns="235022" rIns="235022" bIns="235022" numCol="1" spcCol="1270" anchor="ctr" anchorCtr="0">
                    <a:noAutofit/>
                  </a:bodyPr>
                  <a:lstStyle/>
                  <a:p>
                    <a:pPr marL="0" lvl="0" indent="0" algn="ctr" defTabSz="1289050">
                      <a:lnSpc>
                        <a:spcPct val="90000"/>
                      </a:lnSpc>
                      <a:spcBef>
                        <a:spcPct val="0"/>
                      </a:spcBef>
                      <a:spcAft>
                        <a:spcPct val="35000"/>
                      </a:spcAft>
                      <a:buNone/>
                    </a:pPr>
                    <a:endParaRPr lang="en-IN" sz="2900" kern="1200"/>
                  </a:p>
                </p:txBody>
              </p:sp>
            </p:grpSp>
          </p:grpSp>
          <p:grpSp>
            <p:nvGrpSpPr>
              <p:cNvPr id="118" name="Group 117">
                <a:extLst>
                  <a:ext uri="{FF2B5EF4-FFF2-40B4-BE49-F238E27FC236}">
                    <a16:creationId xmlns:a16="http://schemas.microsoft.com/office/drawing/2014/main" id="{920350E4-997E-4BA2-8E3B-C12187C79953}"/>
                  </a:ext>
                </a:extLst>
              </p:cNvPr>
              <p:cNvGrpSpPr/>
              <p:nvPr/>
            </p:nvGrpSpPr>
            <p:grpSpPr>
              <a:xfrm>
                <a:off x="5141410" y="2249340"/>
                <a:ext cx="1983077" cy="2090431"/>
                <a:chOff x="2371902" y="354908"/>
                <a:chExt cx="682311" cy="719250"/>
              </a:xfrm>
            </p:grpSpPr>
            <p:sp>
              <p:nvSpPr>
                <p:cNvPr id="119" name="Freeform: Shape 118">
                  <a:extLst>
                    <a:ext uri="{FF2B5EF4-FFF2-40B4-BE49-F238E27FC236}">
                      <a16:creationId xmlns:a16="http://schemas.microsoft.com/office/drawing/2014/main" id="{893DF732-69DB-4DD5-946F-9EAC7274D33E}"/>
                    </a:ext>
                  </a:extLst>
                </p:cNvPr>
                <p:cNvSpPr/>
                <p:nvPr/>
              </p:nvSpPr>
              <p:spPr>
                <a:xfrm>
                  <a:off x="2544446" y="354908"/>
                  <a:ext cx="335078" cy="339369"/>
                </a:xfrm>
                <a:custGeom>
                  <a:avLst/>
                  <a:gdLst>
                    <a:gd name="connsiteX0" fmla="*/ 167539 w 335078"/>
                    <a:gd name="connsiteY0" fmla="*/ 0 h 339369"/>
                    <a:gd name="connsiteX1" fmla="*/ 335078 w 335078"/>
                    <a:gd name="connsiteY1" fmla="*/ 169685 h 339369"/>
                    <a:gd name="connsiteX2" fmla="*/ 167539 w 335078"/>
                    <a:gd name="connsiteY2" fmla="*/ 339369 h 339369"/>
                    <a:gd name="connsiteX3" fmla="*/ 0 w 335078"/>
                    <a:gd name="connsiteY3" fmla="*/ 169685 h 339369"/>
                    <a:gd name="connsiteX4" fmla="*/ 167539 w 335078"/>
                    <a:gd name="connsiteY4" fmla="*/ 0 h 339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078" h="339369">
                      <a:moveTo>
                        <a:pt x="167539" y="0"/>
                      </a:moveTo>
                      <a:cubicBezTo>
                        <a:pt x="260007" y="0"/>
                        <a:pt x="335078" y="76025"/>
                        <a:pt x="335078" y="169685"/>
                      </a:cubicBezTo>
                      <a:cubicBezTo>
                        <a:pt x="335078" y="263344"/>
                        <a:pt x="260007" y="339369"/>
                        <a:pt x="167539" y="339369"/>
                      </a:cubicBezTo>
                      <a:cubicBezTo>
                        <a:pt x="75070" y="339369"/>
                        <a:pt x="0" y="263344"/>
                        <a:pt x="0" y="169685"/>
                      </a:cubicBezTo>
                      <a:cubicBezTo>
                        <a:pt x="0" y="76025"/>
                        <a:pt x="75070" y="0"/>
                        <a:pt x="167539" y="0"/>
                      </a:cubicBezTo>
                      <a:close/>
                    </a:path>
                  </a:pathLst>
                </a:custGeom>
                <a:solidFill>
                  <a:srgbClr val="00E7CF"/>
                </a:solidFill>
                <a:ln w="9525" cap="flat">
                  <a:noFill/>
                  <a:prstDash val="solid"/>
                  <a:miter/>
                </a:ln>
              </p:spPr>
              <p:txBody>
                <a:bodyPr rtlCol="0" anchor="ctr"/>
                <a:lstStyle/>
                <a:p>
                  <a:endParaRPr lang="en-IN">
                    <a:solidFill>
                      <a:srgbClr val="FFFFFF"/>
                    </a:solidFill>
                    <a:latin typeface="Segoe UI"/>
                  </a:endParaRPr>
                </a:p>
              </p:txBody>
            </p:sp>
            <p:sp>
              <p:nvSpPr>
                <p:cNvPr id="120" name="Freeform: Shape 119">
                  <a:extLst>
                    <a:ext uri="{FF2B5EF4-FFF2-40B4-BE49-F238E27FC236}">
                      <a16:creationId xmlns:a16="http://schemas.microsoft.com/office/drawing/2014/main" id="{16569A88-0E36-436E-8A51-7C50AD7C70E5}"/>
                    </a:ext>
                  </a:extLst>
                </p:cNvPr>
                <p:cNvSpPr/>
                <p:nvPr/>
              </p:nvSpPr>
              <p:spPr>
                <a:xfrm>
                  <a:off x="2371902" y="696897"/>
                  <a:ext cx="682311" cy="377261"/>
                </a:xfrm>
                <a:custGeom>
                  <a:avLst/>
                  <a:gdLst>
                    <a:gd name="connsiteX0" fmla="*/ 178978 w 682311"/>
                    <a:gd name="connsiteY0" fmla="*/ 0 h 377261"/>
                    <a:gd name="connsiteX1" fmla="*/ 210675 w 682311"/>
                    <a:gd name="connsiteY1" fmla="*/ 14538 h 377261"/>
                    <a:gd name="connsiteX2" fmla="*/ 216395 w 682311"/>
                    <a:gd name="connsiteY2" fmla="*/ 20496 h 377261"/>
                    <a:gd name="connsiteX3" fmla="*/ 340560 w 682311"/>
                    <a:gd name="connsiteY3" fmla="*/ 67207 h 377261"/>
                    <a:gd name="connsiteX4" fmla="*/ 340798 w 682311"/>
                    <a:gd name="connsiteY4" fmla="*/ 67207 h 377261"/>
                    <a:gd name="connsiteX5" fmla="*/ 341036 w 682311"/>
                    <a:gd name="connsiteY5" fmla="*/ 67207 h 377261"/>
                    <a:gd name="connsiteX6" fmla="*/ 465201 w 682311"/>
                    <a:gd name="connsiteY6" fmla="*/ 20496 h 377261"/>
                    <a:gd name="connsiteX7" fmla="*/ 470921 w 682311"/>
                    <a:gd name="connsiteY7" fmla="*/ 14538 h 377261"/>
                    <a:gd name="connsiteX8" fmla="*/ 502618 w 682311"/>
                    <a:gd name="connsiteY8" fmla="*/ 0 h 377261"/>
                    <a:gd name="connsiteX9" fmla="*/ 583408 w 682311"/>
                    <a:gd name="connsiteY9" fmla="*/ 32174 h 377261"/>
                    <a:gd name="connsiteX10" fmla="*/ 652760 w 682311"/>
                    <a:gd name="connsiteY10" fmla="*/ 146329 h 377261"/>
                    <a:gd name="connsiteX11" fmla="*/ 682311 w 682311"/>
                    <a:gd name="connsiteY11" fmla="*/ 377261 h 377261"/>
                    <a:gd name="connsiteX12" fmla="*/ 341513 w 682311"/>
                    <a:gd name="connsiteY12" fmla="*/ 377261 h 377261"/>
                    <a:gd name="connsiteX13" fmla="*/ 340798 w 682311"/>
                    <a:gd name="connsiteY13" fmla="*/ 377261 h 377261"/>
                    <a:gd name="connsiteX14" fmla="*/ 0 w 682311"/>
                    <a:gd name="connsiteY14" fmla="*/ 377261 h 377261"/>
                    <a:gd name="connsiteX15" fmla="*/ 28836 w 682311"/>
                    <a:gd name="connsiteY15" fmla="*/ 146329 h 377261"/>
                    <a:gd name="connsiteX16" fmla="*/ 98188 w 682311"/>
                    <a:gd name="connsiteY16" fmla="*/ 32174 h 377261"/>
                    <a:gd name="connsiteX17" fmla="*/ 178978 w 682311"/>
                    <a:gd name="connsiteY17" fmla="*/ 0 h 37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311" h="377261">
                      <a:moveTo>
                        <a:pt x="178978" y="0"/>
                      </a:moveTo>
                      <a:cubicBezTo>
                        <a:pt x="193277" y="0"/>
                        <a:pt x="202095" y="5720"/>
                        <a:pt x="210675" y="14538"/>
                      </a:cubicBezTo>
                      <a:cubicBezTo>
                        <a:pt x="213535" y="14538"/>
                        <a:pt x="213535" y="17636"/>
                        <a:pt x="216395" y="20496"/>
                      </a:cubicBezTo>
                      <a:cubicBezTo>
                        <a:pt x="256909" y="58389"/>
                        <a:pt x="300045" y="67207"/>
                        <a:pt x="340560" y="67207"/>
                      </a:cubicBezTo>
                      <a:cubicBezTo>
                        <a:pt x="340560" y="67207"/>
                        <a:pt x="340798" y="67207"/>
                        <a:pt x="340798" y="67207"/>
                      </a:cubicBezTo>
                      <a:cubicBezTo>
                        <a:pt x="340798" y="67207"/>
                        <a:pt x="341036" y="67207"/>
                        <a:pt x="341036" y="67207"/>
                      </a:cubicBezTo>
                      <a:cubicBezTo>
                        <a:pt x="381551" y="67207"/>
                        <a:pt x="424687" y="58627"/>
                        <a:pt x="465201" y="20496"/>
                      </a:cubicBezTo>
                      <a:cubicBezTo>
                        <a:pt x="468061" y="17398"/>
                        <a:pt x="468061" y="14538"/>
                        <a:pt x="470921" y="14538"/>
                      </a:cubicBezTo>
                      <a:cubicBezTo>
                        <a:pt x="479501" y="5958"/>
                        <a:pt x="488080" y="0"/>
                        <a:pt x="502618" y="0"/>
                      </a:cubicBezTo>
                      <a:cubicBezTo>
                        <a:pt x="516917" y="0"/>
                        <a:pt x="540034" y="8818"/>
                        <a:pt x="583408" y="32174"/>
                      </a:cubicBezTo>
                      <a:cubicBezTo>
                        <a:pt x="626783" y="52669"/>
                        <a:pt x="638222" y="87940"/>
                        <a:pt x="652760" y="146329"/>
                      </a:cubicBezTo>
                      <a:cubicBezTo>
                        <a:pt x="664199" y="198759"/>
                        <a:pt x="675877" y="318873"/>
                        <a:pt x="682311" y="377261"/>
                      </a:cubicBezTo>
                      <a:lnTo>
                        <a:pt x="341513" y="377261"/>
                      </a:lnTo>
                      <a:lnTo>
                        <a:pt x="340798" y="377261"/>
                      </a:lnTo>
                      <a:lnTo>
                        <a:pt x="0" y="377261"/>
                      </a:lnTo>
                      <a:cubicBezTo>
                        <a:pt x="5719" y="318873"/>
                        <a:pt x="17397" y="198998"/>
                        <a:pt x="28836" y="146329"/>
                      </a:cubicBezTo>
                      <a:cubicBezTo>
                        <a:pt x="43374" y="87702"/>
                        <a:pt x="54813" y="52669"/>
                        <a:pt x="98188" y="32174"/>
                      </a:cubicBezTo>
                      <a:cubicBezTo>
                        <a:pt x="141324" y="8818"/>
                        <a:pt x="164441" y="0"/>
                        <a:pt x="178978" y="0"/>
                      </a:cubicBezTo>
                      <a:close/>
                    </a:path>
                  </a:pathLst>
                </a:custGeom>
                <a:solidFill>
                  <a:srgbClr val="00E7CF"/>
                </a:solidFill>
                <a:ln w="9525" cap="flat">
                  <a:noFill/>
                  <a:prstDash val="solid"/>
                  <a:miter/>
                </a:ln>
              </p:spPr>
              <p:txBody>
                <a:bodyPr rtlCol="0" anchor="ctr"/>
                <a:lstStyle/>
                <a:p>
                  <a:endParaRPr lang="en-IN">
                    <a:solidFill>
                      <a:srgbClr val="FFFFFF"/>
                    </a:solidFill>
                    <a:latin typeface="Segoe UI"/>
                  </a:endParaRPr>
                </a:p>
              </p:txBody>
            </p:sp>
          </p:grpSp>
        </p:grpSp>
        <p:grpSp>
          <p:nvGrpSpPr>
            <p:cNvPr id="129" name="Group 128">
              <a:extLst>
                <a:ext uri="{FF2B5EF4-FFF2-40B4-BE49-F238E27FC236}">
                  <a16:creationId xmlns:a16="http://schemas.microsoft.com/office/drawing/2014/main" id="{4FCCAC15-6825-4833-BB7F-1F937B912F1B}"/>
                </a:ext>
              </a:extLst>
            </p:cNvPr>
            <p:cNvGrpSpPr/>
            <p:nvPr/>
          </p:nvGrpSpPr>
          <p:grpSpPr>
            <a:xfrm>
              <a:off x="1752600" y="1475616"/>
              <a:ext cx="999973" cy="639698"/>
              <a:chOff x="3587578" y="1773742"/>
              <a:chExt cx="5099222" cy="3262053"/>
            </a:xfrm>
            <a:solidFill>
              <a:schemeClr val="bg1"/>
            </a:solidFill>
          </p:grpSpPr>
          <p:sp>
            <p:nvSpPr>
              <p:cNvPr id="130" name="Freeform: Shape 129">
                <a:extLst>
                  <a:ext uri="{FF2B5EF4-FFF2-40B4-BE49-F238E27FC236}">
                    <a16:creationId xmlns:a16="http://schemas.microsoft.com/office/drawing/2014/main" id="{2BE731F2-1ACB-40E9-AA46-24085EAF5205}"/>
                  </a:ext>
                </a:extLst>
              </p:cNvPr>
              <p:cNvSpPr/>
              <p:nvPr/>
            </p:nvSpPr>
            <p:spPr>
              <a:xfrm>
                <a:off x="3587578" y="1832612"/>
                <a:ext cx="3912708" cy="2654456"/>
              </a:xfrm>
              <a:custGeom>
                <a:avLst/>
                <a:gdLst>
                  <a:gd name="connsiteX0" fmla="*/ 2342103 w 3912708"/>
                  <a:gd name="connsiteY0" fmla="*/ 166655 h 2654456"/>
                  <a:gd name="connsiteX1" fmla="*/ 2338781 w 3912708"/>
                  <a:gd name="connsiteY1" fmla="*/ 183161 h 2654456"/>
                  <a:gd name="connsiteX2" fmla="*/ 2217318 w 3912708"/>
                  <a:gd name="connsiteY2" fmla="*/ 263601 h 2654456"/>
                  <a:gd name="connsiteX3" fmla="*/ 2205804 w 3912708"/>
                  <a:gd name="connsiteY3" fmla="*/ 263601 h 2654456"/>
                  <a:gd name="connsiteX4" fmla="*/ 2214390 w 3912708"/>
                  <a:gd name="connsiteY4" fmla="*/ 255795 h 2654456"/>
                  <a:gd name="connsiteX5" fmla="*/ 2296224 w 3912708"/>
                  <a:gd name="connsiteY5" fmla="*/ 194559 h 2654456"/>
                  <a:gd name="connsiteX6" fmla="*/ 450317 w 3912708"/>
                  <a:gd name="connsiteY6" fmla="*/ 0 h 2654456"/>
                  <a:gd name="connsiteX7" fmla="*/ 2217318 w 3912708"/>
                  <a:gd name="connsiteY7" fmla="*/ 0 h 2654456"/>
                  <a:gd name="connsiteX8" fmla="*/ 2235539 w 3912708"/>
                  <a:gd name="connsiteY8" fmla="*/ 3668 h 2654456"/>
                  <a:gd name="connsiteX9" fmla="*/ 2187286 w 3912708"/>
                  <a:gd name="connsiteY9" fmla="*/ 33009 h 2654456"/>
                  <a:gd name="connsiteX10" fmla="*/ 2001117 w 3912708"/>
                  <a:gd name="connsiteY10" fmla="*/ 186669 h 2654456"/>
                  <a:gd name="connsiteX11" fmla="*/ 1931184 w 3912708"/>
                  <a:gd name="connsiteY11" fmla="*/ 263601 h 2654456"/>
                  <a:gd name="connsiteX12" fmla="*/ 450317 w 3912708"/>
                  <a:gd name="connsiteY12" fmla="*/ 263601 h 2654456"/>
                  <a:gd name="connsiteX13" fmla="*/ 263601 w 3912708"/>
                  <a:gd name="connsiteY13" fmla="*/ 450757 h 2654456"/>
                  <a:gd name="connsiteX14" fmla="*/ 263601 w 3912708"/>
                  <a:gd name="connsiteY14" fmla="*/ 2204138 h 2654456"/>
                  <a:gd name="connsiteX15" fmla="*/ 450317 w 3912708"/>
                  <a:gd name="connsiteY15" fmla="*/ 2390855 h 2654456"/>
                  <a:gd name="connsiteX16" fmla="*/ 3462391 w 3912708"/>
                  <a:gd name="connsiteY16" fmla="*/ 2390855 h 2654456"/>
                  <a:gd name="connsiteX17" fmla="*/ 3649107 w 3912708"/>
                  <a:gd name="connsiteY17" fmla="*/ 2204138 h 2654456"/>
                  <a:gd name="connsiteX18" fmla="*/ 3649107 w 3912708"/>
                  <a:gd name="connsiteY18" fmla="*/ 2075687 h 2654456"/>
                  <a:gd name="connsiteX19" fmla="*/ 3689420 w 3912708"/>
                  <a:gd name="connsiteY19" fmla="*/ 2045524 h 2654456"/>
                  <a:gd name="connsiteX20" fmla="*/ 3859972 w 3912708"/>
                  <a:gd name="connsiteY20" fmla="*/ 1874973 h 2654456"/>
                  <a:gd name="connsiteX21" fmla="*/ 3870191 w 3912708"/>
                  <a:gd name="connsiteY21" fmla="*/ 1861314 h 2654456"/>
                  <a:gd name="connsiteX22" fmla="*/ 3874157 w 3912708"/>
                  <a:gd name="connsiteY22" fmla="*/ 1863985 h 2654456"/>
                  <a:gd name="connsiteX23" fmla="*/ 3912708 w 3912708"/>
                  <a:gd name="connsiteY23" fmla="*/ 1957233 h 2654456"/>
                  <a:gd name="connsiteX24" fmla="*/ 3912708 w 3912708"/>
                  <a:gd name="connsiteY24" fmla="*/ 2204138 h 2654456"/>
                  <a:gd name="connsiteX25" fmla="*/ 3462391 w 3912708"/>
                  <a:gd name="connsiteY25" fmla="*/ 2654456 h 2654456"/>
                  <a:gd name="connsiteX26" fmla="*/ 450317 w 3912708"/>
                  <a:gd name="connsiteY26" fmla="*/ 2654456 h 2654456"/>
                  <a:gd name="connsiteX27" fmla="*/ 0 w 3912708"/>
                  <a:gd name="connsiteY27" fmla="*/ 2204138 h 2654456"/>
                  <a:gd name="connsiteX28" fmla="*/ 0 w 3912708"/>
                  <a:gd name="connsiteY28" fmla="*/ 450757 h 2654456"/>
                  <a:gd name="connsiteX29" fmla="*/ 450317 w 3912708"/>
                  <a:gd name="connsiteY29" fmla="*/ 0 h 265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2708" h="2654456">
                    <a:moveTo>
                      <a:pt x="2342103" y="166655"/>
                    </a:moveTo>
                    <a:lnTo>
                      <a:pt x="2338781" y="183161"/>
                    </a:lnTo>
                    <a:cubicBezTo>
                      <a:pt x="2318805" y="230486"/>
                      <a:pt x="2272015" y="263601"/>
                      <a:pt x="2217318" y="263601"/>
                    </a:cubicBezTo>
                    <a:lnTo>
                      <a:pt x="2205804" y="263601"/>
                    </a:lnTo>
                    <a:lnTo>
                      <a:pt x="2214390" y="255795"/>
                    </a:lnTo>
                    <a:cubicBezTo>
                      <a:pt x="2240643" y="234119"/>
                      <a:pt x="2267951" y="213677"/>
                      <a:pt x="2296224" y="194559"/>
                    </a:cubicBezTo>
                    <a:close/>
                    <a:moveTo>
                      <a:pt x="450317" y="0"/>
                    </a:moveTo>
                    <a:lnTo>
                      <a:pt x="2217318" y="0"/>
                    </a:lnTo>
                    <a:lnTo>
                      <a:pt x="2235539" y="3668"/>
                    </a:lnTo>
                    <a:lnTo>
                      <a:pt x="2187286" y="33009"/>
                    </a:lnTo>
                    <a:cubicBezTo>
                      <a:pt x="2120377" y="78245"/>
                      <a:pt x="2058038" y="129748"/>
                      <a:pt x="2001117" y="186669"/>
                    </a:cubicBezTo>
                    <a:lnTo>
                      <a:pt x="1931184" y="263601"/>
                    </a:lnTo>
                    <a:lnTo>
                      <a:pt x="450317" y="263601"/>
                    </a:lnTo>
                    <a:cubicBezTo>
                      <a:pt x="347514" y="263601"/>
                      <a:pt x="263601" y="347514"/>
                      <a:pt x="263601" y="450757"/>
                    </a:cubicBezTo>
                    <a:lnTo>
                      <a:pt x="263601" y="2204138"/>
                    </a:lnTo>
                    <a:cubicBezTo>
                      <a:pt x="263601" y="2306942"/>
                      <a:pt x="347514" y="2390855"/>
                      <a:pt x="450317" y="2390855"/>
                    </a:cubicBezTo>
                    <a:lnTo>
                      <a:pt x="3462391" y="2390855"/>
                    </a:lnTo>
                    <a:cubicBezTo>
                      <a:pt x="3565194" y="2390855"/>
                      <a:pt x="3649107" y="2306942"/>
                      <a:pt x="3649107" y="2204138"/>
                    </a:cubicBezTo>
                    <a:lnTo>
                      <a:pt x="3649107" y="2075687"/>
                    </a:lnTo>
                    <a:lnTo>
                      <a:pt x="3689420" y="2045524"/>
                    </a:lnTo>
                    <a:cubicBezTo>
                      <a:pt x="3751547" y="1994233"/>
                      <a:pt x="3808681" y="1937100"/>
                      <a:pt x="3859972" y="1874973"/>
                    </a:cubicBezTo>
                    <a:lnTo>
                      <a:pt x="3870191" y="1861314"/>
                    </a:lnTo>
                    <a:lnTo>
                      <a:pt x="3874157" y="1863985"/>
                    </a:lnTo>
                    <a:cubicBezTo>
                      <a:pt x="3897991" y="1887818"/>
                      <a:pt x="3912708" y="1920768"/>
                      <a:pt x="3912708" y="1957233"/>
                    </a:cubicBezTo>
                    <a:lnTo>
                      <a:pt x="3912708" y="2204138"/>
                    </a:lnTo>
                    <a:cubicBezTo>
                      <a:pt x="3912708" y="2452363"/>
                      <a:pt x="3710615" y="2654456"/>
                      <a:pt x="3462391" y="2654456"/>
                    </a:cubicBezTo>
                    <a:lnTo>
                      <a:pt x="450317" y="2654456"/>
                    </a:lnTo>
                    <a:cubicBezTo>
                      <a:pt x="202093" y="2654456"/>
                      <a:pt x="0" y="2452363"/>
                      <a:pt x="0" y="2204138"/>
                    </a:cubicBezTo>
                    <a:lnTo>
                      <a:pt x="0" y="450757"/>
                    </a:lnTo>
                    <a:cubicBezTo>
                      <a:pt x="0" y="202093"/>
                      <a:pt x="202093" y="0"/>
                      <a:pt x="450317" y="0"/>
                    </a:cubicBezTo>
                    <a:close/>
                  </a:path>
                </a:pathLst>
              </a:custGeom>
              <a:grpFill/>
              <a:ln w="26358"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510DC8C6-E49F-4196-BFD6-86A2559D0AA0}"/>
                  </a:ext>
                </a:extLst>
              </p:cNvPr>
              <p:cNvSpPr/>
              <p:nvPr/>
            </p:nvSpPr>
            <p:spPr>
              <a:xfrm>
                <a:off x="5456064" y="4355267"/>
                <a:ext cx="175733" cy="569376"/>
              </a:xfrm>
              <a:custGeom>
                <a:avLst/>
                <a:gdLst>
                  <a:gd name="connsiteX0" fmla="*/ 0 w 105547"/>
                  <a:gd name="connsiteY0" fmla="*/ 0 h 341973"/>
                  <a:gd name="connsiteX1" fmla="*/ 105547 w 105547"/>
                  <a:gd name="connsiteY1" fmla="*/ 0 h 341973"/>
                  <a:gd name="connsiteX2" fmla="*/ 105547 w 105547"/>
                  <a:gd name="connsiteY2" fmla="*/ 341973 h 341973"/>
                  <a:gd name="connsiteX3" fmla="*/ 0 w 105547"/>
                  <a:gd name="connsiteY3" fmla="*/ 341973 h 341973"/>
                </a:gdLst>
                <a:ahLst/>
                <a:cxnLst>
                  <a:cxn ang="0">
                    <a:pos x="connsiteX0" y="connsiteY0"/>
                  </a:cxn>
                  <a:cxn ang="0">
                    <a:pos x="connsiteX1" y="connsiteY1"/>
                  </a:cxn>
                  <a:cxn ang="0">
                    <a:pos x="connsiteX2" y="connsiteY2"/>
                  </a:cxn>
                  <a:cxn ang="0">
                    <a:pos x="connsiteX3" y="connsiteY3"/>
                  </a:cxn>
                </a:cxnLst>
                <a:rect l="l" t="t" r="r" b="b"/>
                <a:pathLst>
                  <a:path w="105547" h="341973">
                    <a:moveTo>
                      <a:pt x="0" y="0"/>
                    </a:moveTo>
                    <a:lnTo>
                      <a:pt x="105547" y="0"/>
                    </a:lnTo>
                    <a:lnTo>
                      <a:pt x="105547" y="341973"/>
                    </a:lnTo>
                    <a:lnTo>
                      <a:pt x="0" y="341973"/>
                    </a:lnTo>
                    <a:close/>
                  </a:path>
                </a:pathLst>
              </a:custGeom>
              <a:grpFill/>
              <a:ln w="26358"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F4535181-6100-4D03-9ECC-28E5206377DF}"/>
                  </a:ext>
                </a:extLst>
              </p:cNvPr>
              <p:cNvSpPr/>
              <p:nvPr/>
            </p:nvSpPr>
            <p:spPr>
              <a:xfrm>
                <a:off x="4717105" y="4860062"/>
                <a:ext cx="1654092" cy="175733"/>
              </a:xfrm>
              <a:custGeom>
                <a:avLst/>
                <a:gdLst>
                  <a:gd name="connsiteX0" fmla="*/ 940427 w 993464"/>
                  <a:gd name="connsiteY0" fmla="*/ 105547 h 105547"/>
                  <a:gd name="connsiteX1" fmla="*/ 52774 w 993464"/>
                  <a:gd name="connsiteY1" fmla="*/ 105547 h 105547"/>
                  <a:gd name="connsiteX2" fmla="*/ 0 w 993464"/>
                  <a:gd name="connsiteY2" fmla="*/ 52774 h 105547"/>
                  <a:gd name="connsiteX3" fmla="*/ 52774 w 993464"/>
                  <a:gd name="connsiteY3" fmla="*/ 0 h 105547"/>
                  <a:gd name="connsiteX4" fmla="*/ 940690 w 993464"/>
                  <a:gd name="connsiteY4" fmla="*/ 0 h 105547"/>
                  <a:gd name="connsiteX5" fmla="*/ 993464 w 993464"/>
                  <a:gd name="connsiteY5" fmla="*/ 52774 h 105547"/>
                  <a:gd name="connsiteX6" fmla="*/ 940427 w 993464"/>
                  <a:gd name="connsiteY6" fmla="*/ 105547 h 10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464" h="105547">
                    <a:moveTo>
                      <a:pt x="940427" y="105547"/>
                    </a:moveTo>
                    <a:lnTo>
                      <a:pt x="52774" y="105547"/>
                    </a:lnTo>
                    <a:cubicBezTo>
                      <a:pt x="23748" y="105547"/>
                      <a:pt x="0" y="81799"/>
                      <a:pt x="0" y="52774"/>
                    </a:cubicBezTo>
                    <a:cubicBezTo>
                      <a:pt x="0" y="23748"/>
                      <a:pt x="23748" y="0"/>
                      <a:pt x="52774" y="0"/>
                    </a:cubicBezTo>
                    <a:lnTo>
                      <a:pt x="940690" y="0"/>
                    </a:lnTo>
                    <a:cubicBezTo>
                      <a:pt x="969716" y="0"/>
                      <a:pt x="993464" y="23748"/>
                      <a:pt x="993464" y="52774"/>
                    </a:cubicBezTo>
                    <a:cubicBezTo>
                      <a:pt x="993464" y="81799"/>
                      <a:pt x="969716" y="105547"/>
                      <a:pt x="940427" y="105547"/>
                    </a:cubicBezTo>
                    <a:close/>
                  </a:path>
                </a:pathLst>
              </a:custGeom>
              <a:grpFill/>
              <a:ln w="26358"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76DF5EEE-34C2-452B-A988-2CC089909B12}"/>
                  </a:ext>
                </a:extLst>
              </p:cNvPr>
              <p:cNvSpPr/>
              <p:nvPr/>
            </p:nvSpPr>
            <p:spPr>
              <a:xfrm>
                <a:off x="3933045" y="2690567"/>
                <a:ext cx="1697575" cy="1155511"/>
              </a:xfrm>
              <a:custGeom>
                <a:avLst/>
                <a:gdLst>
                  <a:gd name="connsiteX0" fmla="*/ 434788 w 1697575"/>
                  <a:gd name="connsiteY0" fmla="*/ 63 h 1155511"/>
                  <a:gd name="connsiteX1" fmla="*/ 518701 w 1697575"/>
                  <a:gd name="connsiteY1" fmla="*/ 50148 h 1155511"/>
                  <a:gd name="connsiteX2" fmla="*/ 806905 w 1697575"/>
                  <a:gd name="connsiteY2" fmla="*/ 656868 h 1155511"/>
                  <a:gd name="connsiteX3" fmla="*/ 1101257 w 1697575"/>
                  <a:gd name="connsiteY3" fmla="*/ 252680 h 1155511"/>
                  <a:gd name="connsiteX4" fmla="*/ 1169794 w 1697575"/>
                  <a:gd name="connsiteY4" fmla="*/ 216655 h 1155511"/>
                  <a:gd name="connsiteX5" fmla="*/ 1240088 w 1697575"/>
                  <a:gd name="connsiteY5" fmla="*/ 248726 h 1155511"/>
                  <a:gd name="connsiteX6" fmla="*/ 1593752 w 1697575"/>
                  <a:gd name="connsiteY6" fmla="*/ 678834 h 1155511"/>
                  <a:gd name="connsiteX7" fmla="*/ 1614688 w 1697575"/>
                  <a:gd name="connsiteY7" fmla="*/ 657898 h 1155511"/>
                  <a:gd name="connsiteX8" fmla="*/ 1697575 w 1697575"/>
                  <a:gd name="connsiteY8" fmla="*/ 823673 h 1155511"/>
                  <a:gd name="connsiteX9" fmla="*/ 1649986 w 1697575"/>
                  <a:gd name="connsiteY9" fmla="*/ 871263 h 1155511"/>
                  <a:gd name="connsiteX10" fmla="*/ 1583647 w 1697575"/>
                  <a:gd name="connsiteY10" fmla="*/ 896744 h 1155511"/>
                  <a:gd name="connsiteX11" fmla="*/ 1519943 w 1697575"/>
                  <a:gd name="connsiteY11" fmla="*/ 864673 h 1155511"/>
                  <a:gd name="connsiteX12" fmla="*/ 1176824 w 1697575"/>
                  <a:gd name="connsiteY12" fmla="*/ 447745 h 1155511"/>
                  <a:gd name="connsiteX13" fmla="*/ 862260 w 1697575"/>
                  <a:gd name="connsiteY13" fmla="*/ 879610 h 1155511"/>
                  <a:gd name="connsiteX14" fmla="*/ 783181 w 1697575"/>
                  <a:gd name="connsiteY14" fmla="*/ 915197 h 1155511"/>
                  <a:gd name="connsiteX15" fmla="*/ 712008 w 1697575"/>
                  <a:gd name="connsiteY15" fmla="*/ 865551 h 1155511"/>
                  <a:gd name="connsiteX16" fmla="*/ 451043 w 1697575"/>
                  <a:gd name="connsiteY16" fmla="*/ 316384 h 1155511"/>
                  <a:gd name="connsiteX17" fmla="*/ 170748 w 1697575"/>
                  <a:gd name="connsiteY17" fmla="*/ 1097081 h 1155511"/>
                  <a:gd name="connsiteX18" fmla="*/ 88154 w 1697575"/>
                  <a:gd name="connsiteY18" fmla="*/ 1155511 h 1155511"/>
                  <a:gd name="connsiteX19" fmla="*/ 58279 w 1697575"/>
                  <a:gd name="connsiteY19" fmla="*/ 1150240 h 1155511"/>
                  <a:gd name="connsiteX20" fmla="*/ 5120 w 1697575"/>
                  <a:gd name="connsiteY20" fmla="*/ 1037771 h 1155511"/>
                  <a:gd name="connsiteX21" fmla="*/ 356588 w 1697575"/>
                  <a:gd name="connsiteY21" fmla="*/ 58056 h 1155511"/>
                  <a:gd name="connsiteX22" fmla="*/ 434788 w 1697575"/>
                  <a:gd name="connsiteY22" fmla="*/ 63 h 115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97575" h="1155511">
                    <a:moveTo>
                      <a:pt x="434788" y="63"/>
                    </a:moveTo>
                    <a:cubicBezTo>
                      <a:pt x="470375" y="-1256"/>
                      <a:pt x="503325" y="18077"/>
                      <a:pt x="518701" y="50148"/>
                    </a:cubicBezTo>
                    <a:lnTo>
                      <a:pt x="806905" y="656868"/>
                    </a:lnTo>
                    <a:lnTo>
                      <a:pt x="1101257" y="252680"/>
                    </a:lnTo>
                    <a:cubicBezTo>
                      <a:pt x="1117074" y="230714"/>
                      <a:pt x="1142555" y="217534"/>
                      <a:pt x="1169794" y="216655"/>
                    </a:cubicBezTo>
                    <a:cubicBezTo>
                      <a:pt x="1197033" y="215336"/>
                      <a:pt x="1222954" y="227639"/>
                      <a:pt x="1240088" y="248726"/>
                    </a:cubicBezTo>
                    <a:lnTo>
                      <a:pt x="1593752" y="678834"/>
                    </a:lnTo>
                    <a:lnTo>
                      <a:pt x="1614688" y="657898"/>
                    </a:lnTo>
                    <a:lnTo>
                      <a:pt x="1697575" y="823673"/>
                    </a:lnTo>
                    <a:lnTo>
                      <a:pt x="1649986" y="871263"/>
                    </a:lnTo>
                    <a:cubicBezTo>
                      <a:pt x="1632412" y="888835"/>
                      <a:pt x="1608248" y="897623"/>
                      <a:pt x="1583647" y="896744"/>
                    </a:cubicBezTo>
                    <a:cubicBezTo>
                      <a:pt x="1559043" y="895427"/>
                      <a:pt x="1535759" y="884004"/>
                      <a:pt x="1519943" y="864673"/>
                    </a:cubicBezTo>
                    <a:lnTo>
                      <a:pt x="1176824" y="447745"/>
                    </a:lnTo>
                    <a:lnTo>
                      <a:pt x="862260" y="879610"/>
                    </a:lnTo>
                    <a:cubicBezTo>
                      <a:pt x="843809" y="904653"/>
                      <a:pt x="813933" y="918272"/>
                      <a:pt x="783181" y="915197"/>
                    </a:cubicBezTo>
                    <a:cubicBezTo>
                      <a:pt x="752427" y="912122"/>
                      <a:pt x="725188" y="893229"/>
                      <a:pt x="712008" y="865551"/>
                    </a:cubicBezTo>
                    <a:lnTo>
                      <a:pt x="451043" y="316384"/>
                    </a:lnTo>
                    <a:lnTo>
                      <a:pt x="170748" y="1097081"/>
                    </a:lnTo>
                    <a:cubicBezTo>
                      <a:pt x="158008" y="1133106"/>
                      <a:pt x="124179" y="1155511"/>
                      <a:pt x="88154" y="1155511"/>
                    </a:cubicBezTo>
                    <a:cubicBezTo>
                      <a:pt x="78489" y="1155511"/>
                      <a:pt x="68384" y="1153755"/>
                      <a:pt x="58279" y="1150240"/>
                    </a:cubicBezTo>
                    <a:cubicBezTo>
                      <a:pt x="12589" y="1133985"/>
                      <a:pt x="-11135" y="1083461"/>
                      <a:pt x="5120" y="1037771"/>
                    </a:cubicBezTo>
                    <a:lnTo>
                      <a:pt x="356588" y="58056"/>
                    </a:lnTo>
                    <a:cubicBezTo>
                      <a:pt x="368449" y="24667"/>
                      <a:pt x="399642" y="1822"/>
                      <a:pt x="434788" y="63"/>
                    </a:cubicBezTo>
                    <a:close/>
                  </a:path>
                </a:pathLst>
              </a:custGeom>
              <a:grpFill/>
              <a:ln w="26358"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708E4EA6-230A-4C12-9619-7B375CB34CE3}"/>
                  </a:ext>
                </a:extLst>
              </p:cNvPr>
              <p:cNvSpPr/>
              <p:nvPr/>
            </p:nvSpPr>
            <p:spPr>
              <a:xfrm>
                <a:off x="5343155" y="1773742"/>
                <a:ext cx="2268719" cy="2268719"/>
              </a:xfrm>
              <a:custGeom>
                <a:avLst/>
                <a:gdLst>
                  <a:gd name="connsiteX0" fmla="*/ 681308 w 1362615"/>
                  <a:gd name="connsiteY0" fmla="*/ 1362616 h 1362615"/>
                  <a:gd name="connsiteX1" fmla="*/ 0 w 1362615"/>
                  <a:gd name="connsiteY1" fmla="*/ 681308 h 1362615"/>
                  <a:gd name="connsiteX2" fmla="*/ 681308 w 1362615"/>
                  <a:gd name="connsiteY2" fmla="*/ 0 h 1362615"/>
                  <a:gd name="connsiteX3" fmla="*/ 1362616 w 1362615"/>
                  <a:gd name="connsiteY3" fmla="*/ 681308 h 1362615"/>
                  <a:gd name="connsiteX4" fmla="*/ 681308 w 1362615"/>
                  <a:gd name="connsiteY4" fmla="*/ 1362616 h 1362615"/>
                  <a:gd name="connsiteX5" fmla="*/ 681308 w 1362615"/>
                  <a:gd name="connsiteY5" fmla="*/ 105547 h 1362615"/>
                  <a:gd name="connsiteX6" fmla="*/ 105547 w 1362615"/>
                  <a:gd name="connsiteY6" fmla="*/ 681308 h 1362615"/>
                  <a:gd name="connsiteX7" fmla="*/ 681308 w 1362615"/>
                  <a:gd name="connsiteY7" fmla="*/ 1257068 h 1362615"/>
                  <a:gd name="connsiteX8" fmla="*/ 1257069 w 1362615"/>
                  <a:gd name="connsiteY8" fmla="*/ 681308 h 1362615"/>
                  <a:gd name="connsiteX9" fmla="*/ 681308 w 1362615"/>
                  <a:gd name="connsiteY9" fmla="*/ 105547 h 136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2615" h="1362615">
                    <a:moveTo>
                      <a:pt x="681308" y="1362616"/>
                    </a:moveTo>
                    <a:cubicBezTo>
                      <a:pt x="305560" y="1362616"/>
                      <a:pt x="0" y="1057056"/>
                      <a:pt x="0" y="681308"/>
                    </a:cubicBezTo>
                    <a:cubicBezTo>
                      <a:pt x="0" y="305559"/>
                      <a:pt x="305560" y="0"/>
                      <a:pt x="681308" y="0"/>
                    </a:cubicBezTo>
                    <a:cubicBezTo>
                      <a:pt x="1057056" y="0"/>
                      <a:pt x="1362616" y="305559"/>
                      <a:pt x="1362616" y="681308"/>
                    </a:cubicBezTo>
                    <a:cubicBezTo>
                      <a:pt x="1362616" y="1057056"/>
                      <a:pt x="1057056" y="1362616"/>
                      <a:pt x="681308" y="1362616"/>
                    </a:cubicBezTo>
                    <a:close/>
                    <a:moveTo>
                      <a:pt x="681308" y="105547"/>
                    </a:moveTo>
                    <a:cubicBezTo>
                      <a:pt x="363874" y="105547"/>
                      <a:pt x="105547" y="363874"/>
                      <a:pt x="105547" y="681308"/>
                    </a:cubicBezTo>
                    <a:cubicBezTo>
                      <a:pt x="105547" y="998741"/>
                      <a:pt x="363874" y="1257068"/>
                      <a:pt x="681308" y="1257068"/>
                    </a:cubicBezTo>
                    <a:cubicBezTo>
                      <a:pt x="998741" y="1257068"/>
                      <a:pt x="1257069" y="998741"/>
                      <a:pt x="1257069" y="681308"/>
                    </a:cubicBezTo>
                    <a:cubicBezTo>
                      <a:pt x="1257069" y="363874"/>
                      <a:pt x="998741" y="105547"/>
                      <a:pt x="681308" y="105547"/>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3C3C41"/>
                  </a:solidFill>
                  <a:latin typeface="Segoe UI"/>
                </a:endParaRPr>
              </a:p>
            </p:txBody>
          </p:sp>
          <p:sp>
            <p:nvSpPr>
              <p:cNvPr id="135" name="Freeform: Shape 134">
                <a:extLst>
                  <a:ext uri="{FF2B5EF4-FFF2-40B4-BE49-F238E27FC236}">
                    <a16:creationId xmlns:a16="http://schemas.microsoft.com/office/drawing/2014/main" id="{2F9F78AC-24E2-45A4-AA4B-80662351BAC5}"/>
                  </a:ext>
                </a:extLst>
              </p:cNvPr>
              <p:cNvSpPr/>
              <p:nvPr/>
            </p:nvSpPr>
            <p:spPr>
              <a:xfrm>
                <a:off x="7298724" y="3339621"/>
                <a:ext cx="1030050" cy="817506"/>
              </a:xfrm>
              <a:custGeom>
                <a:avLst/>
                <a:gdLst>
                  <a:gd name="connsiteX0" fmla="*/ 565941 w 618658"/>
                  <a:gd name="connsiteY0" fmla="*/ 491002 h 491002"/>
                  <a:gd name="connsiteX1" fmla="*/ 534277 w 618658"/>
                  <a:gd name="connsiteY1" fmla="*/ 480448 h 491002"/>
                  <a:gd name="connsiteX2" fmla="*/ 21053 w 618658"/>
                  <a:gd name="connsiteY2" fmla="*/ 94936 h 491002"/>
                  <a:gd name="connsiteX3" fmla="*/ 10498 w 618658"/>
                  <a:gd name="connsiteY3" fmla="*/ 21053 h 491002"/>
                  <a:gd name="connsiteX4" fmla="*/ 84381 w 618658"/>
                  <a:gd name="connsiteY4" fmla="*/ 10498 h 491002"/>
                  <a:gd name="connsiteX5" fmla="*/ 597605 w 618658"/>
                  <a:gd name="connsiteY5" fmla="*/ 396010 h 491002"/>
                  <a:gd name="connsiteX6" fmla="*/ 608160 w 618658"/>
                  <a:gd name="connsiteY6" fmla="*/ 469893 h 491002"/>
                  <a:gd name="connsiteX7" fmla="*/ 565941 w 618658"/>
                  <a:gd name="connsiteY7" fmla="*/ 491002 h 49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658" h="491002">
                    <a:moveTo>
                      <a:pt x="565941" y="491002"/>
                    </a:moveTo>
                    <a:cubicBezTo>
                      <a:pt x="554859" y="491002"/>
                      <a:pt x="543776" y="487572"/>
                      <a:pt x="534277" y="480448"/>
                    </a:cubicBezTo>
                    <a:lnTo>
                      <a:pt x="21053" y="94936"/>
                    </a:lnTo>
                    <a:cubicBezTo>
                      <a:pt x="-2167" y="77521"/>
                      <a:pt x="-6917" y="44273"/>
                      <a:pt x="10498" y="21053"/>
                    </a:cubicBezTo>
                    <a:cubicBezTo>
                      <a:pt x="27914" y="-2167"/>
                      <a:pt x="61161" y="-6917"/>
                      <a:pt x="84381" y="10498"/>
                    </a:cubicBezTo>
                    <a:lnTo>
                      <a:pt x="597605" y="396010"/>
                    </a:lnTo>
                    <a:cubicBezTo>
                      <a:pt x="620826" y="413425"/>
                      <a:pt x="625575" y="446673"/>
                      <a:pt x="608160" y="469893"/>
                    </a:cubicBezTo>
                    <a:cubicBezTo>
                      <a:pt x="597605" y="483878"/>
                      <a:pt x="581773" y="491002"/>
                      <a:pt x="565941" y="491002"/>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3C3C41"/>
                  </a:solidFill>
                  <a:latin typeface="Segoe UI"/>
                </a:endParaRPr>
              </a:p>
            </p:txBody>
          </p:sp>
          <p:sp>
            <p:nvSpPr>
              <p:cNvPr id="136" name="Freeform: Shape 135">
                <a:extLst>
                  <a:ext uri="{FF2B5EF4-FFF2-40B4-BE49-F238E27FC236}">
                    <a16:creationId xmlns:a16="http://schemas.microsoft.com/office/drawing/2014/main" id="{2A163EB0-F4E6-4003-BD29-A111A276B540}"/>
                  </a:ext>
                </a:extLst>
              </p:cNvPr>
              <p:cNvSpPr/>
              <p:nvPr/>
            </p:nvSpPr>
            <p:spPr>
              <a:xfrm>
                <a:off x="7517545" y="3466180"/>
                <a:ext cx="1169255" cy="998480"/>
              </a:xfrm>
              <a:custGeom>
                <a:avLst/>
                <a:gdLst>
                  <a:gd name="connsiteX0" fmla="*/ 557214 w 702266"/>
                  <a:gd name="connsiteY0" fmla="*/ 599697 h 599697"/>
                  <a:gd name="connsiteX1" fmla="*/ 470138 w 702266"/>
                  <a:gd name="connsiteY1" fmla="*/ 570672 h 599697"/>
                  <a:gd name="connsiteX2" fmla="*/ 57976 w 702266"/>
                  <a:gd name="connsiteY2" fmla="*/ 261154 h 599697"/>
                  <a:gd name="connsiteX3" fmla="*/ 29214 w 702266"/>
                  <a:gd name="connsiteY3" fmla="*/ 57976 h 599697"/>
                  <a:gd name="connsiteX4" fmla="*/ 232392 w 702266"/>
                  <a:gd name="connsiteY4" fmla="*/ 29214 h 599697"/>
                  <a:gd name="connsiteX5" fmla="*/ 644291 w 702266"/>
                  <a:gd name="connsiteY5" fmla="*/ 338731 h 599697"/>
                  <a:gd name="connsiteX6" fmla="*/ 673052 w 702266"/>
                  <a:gd name="connsiteY6" fmla="*/ 541910 h 599697"/>
                  <a:gd name="connsiteX7" fmla="*/ 557214 w 702266"/>
                  <a:gd name="connsiteY7" fmla="*/ 599697 h 59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266" h="599697">
                    <a:moveTo>
                      <a:pt x="557214" y="599697"/>
                    </a:moveTo>
                    <a:cubicBezTo>
                      <a:pt x="526869" y="599697"/>
                      <a:pt x="496261" y="590198"/>
                      <a:pt x="470138" y="570672"/>
                    </a:cubicBezTo>
                    <a:lnTo>
                      <a:pt x="57976" y="261154"/>
                    </a:lnTo>
                    <a:cubicBezTo>
                      <a:pt x="-6144" y="212866"/>
                      <a:pt x="-19074" y="122096"/>
                      <a:pt x="29214" y="57976"/>
                    </a:cubicBezTo>
                    <a:cubicBezTo>
                      <a:pt x="77502" y="-6144"/>
                      <a:pt x="168272" y="-19074"/>
                      <a:pt x="232392" y="29214"/>
                    </a:cubicBezTo>
                    <a:lnTo>
                      <a:pt x="644291" y="338731"/>
                    </a:lnTo>
                    <a:cubicBezTo>
                      <a:pt x="708411" y="387019"/>
                      <a:pt x="721340" y="477790"/>
                      <a:pt x="673052" y="541910"/>
                    </a:cubicBezTo>
                    <a:cubicBezTo>
                      <a:pt x="644819" y="579643"/>
                      <a:pt x="601280" y="599697"/>
                      <a:pt x="557214" y="599697"/>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3C3C41"/>
                  </a:solidFill>
                  <a:latin typeface="Segoe UI"/>
                </a:endParaRPr>
              </a:p>
            </p:txBody>
          </p:sp>
          <p:sp>
            <p:nvSpPr>
              <p:cNvPr id="137" name="Graphic 18">
                <a:extLst>
                  <a:ext uri="{FF2B5EF4-FFF2-40B4-BE49-F238E27FC236}">
                    <a16:creationId xmlns:a16="http://schemas.microsoft.com/office/drawing/2014/main" id="{001DC6F8-2542-4EFE-8A5A-5FCB8655049B}"/>
                  </a:ext>
                </a:extLst>
              </p:cNvPr>
              <p:cNvSpPr/>
              <p:nvPr/>
            </p:nvSpPr>
            <p:spPr>
              <a:xfrm>
                <a:off x="6133147" y="2193068"/>
                <a:ext cx="629604" cy="1383886"/>
              </a:xfrm>
              <a:custGeom>
                <a:avLst/>
                <a:gdLst>
                  <a:gd name="connsiteX0" fmla="*/ 116205 w 192404"/>
                  <a:gd name="connsiteY0" fmla="*/ 193358 h 422909"/>
                  <a:gd name="connsiteX1" fmla="*/ 116205 w 192404"/>
                  <a:gd name="connsiteY1" fmla="*/ 82868 h 422909"/>
                  <a:gd name="connsiteX2" fmla="*/ 152400 w 192404"/>
                  <a:gd name="connsiteY2" fmla="*/ 135255 h 422909"/>
                  <a:gd name="connsiteX3" fmla="*/ 172402 w 192404"/>
                  <a:gd name="connsiteY3" fmla="*/ 155258 h 422909"/>
                  <a:gd name="connsiteX4" fmla="*/ 192405 w 192404"/>
                  <a:gd name="connsiteY4" fmla="*/ 135255 h 422909"/>
                  <a:gd name="connsiteX5" fmla="*/ 116205 w 192404"/>
                  <a:gd name="connsiteY5" fmla="*/ 40957 h 422909"/>
                  <a:gd name="connsiteX6" fmla="*/ 116205 w 192404"/>
                  <a:gd name="connsiteY6" fmla="*/ 20003 h 422909"/>
                  <a:gd name="connsiteX7" fmla="*/ 96202 w 192404"/>
                  <a:gd name="connsiteY7" fmla="*/ 0 h 422909"/>
                  <a:gd name="connsiteX8" fmla="*/ 76200 w 192404"/>
                  <a:gd name="connsiteY8" fmla="*/ 20003 h 422909"/>
                  <a:gd name="connsiteX9" fmla="*/ 76200 w 192404"/>
                  <a:gd name="connsiteY9" fmla="*/ 40957 h 422909"/>
                  <a:gd name="connsiteX10" fmla="*/ 0 w 192404"/>
                  <a:gd name="connsiteY10" fmla="*/ 135255 h 422909"/>
                  <a:gd name="connsiteX11" fmla="*/ 76200 w 192404"/>
                  <a:gd name="connsiteY11" fmla="*/ 229553 h 422909"/>
                  <a:gd name="connsiteX12" fmla="*/ 76200 w 192404"/>
                  <a:gd name="connsiteY12" fmla="*/ 340043 h 422909"/>
                  <a:gd name="connsiteX13" fmla="*/ 40005 w 192404"/>
                  <a:gd name="connsiteY13" fmla="*/ 287655 h 422909"/>
                  <a:gd name="connsiteX14" fmla="*/ 20002 w 192404"/>
                  <a:gd name="connsiteY14" fmla="*/ 267653 h 422909"/>
                  <a:gd name="connsiteX15" fmla="*/ 0 w 192404"/>
                  <a:gd name="connsiteY15" fmla="*/ 287655 h 422909"/>
                  <a:gd name="connsiteX16" fmla="*/ 76200 w 192404"/>
                  <a:gd name="connsiteY16" fmla="*/ 381953 h 422909"/>
                  <a:gd name="connsiteX17" fmla="*/ 76200 w 192404"/>
                  <a:gd name="connsiteY17" fmla="*/ 402908 h 422909"/>
                  <a:gd name="connsiteX18" fmla="*/ 96202 w 192404"/>
                  <a:gd name="connsiteY18" fmla="*/ 422910 h 422909"/>
                  <a:gd name="connsiteX19" fmla="*/ 116205 w 192404"/>
                  <a:gd name="connsiteY19" fmla="*/ 402908 h 422909"/>
                  <a:gd name="connsiteX20" fmla="*/ 116205 w 192404"/>
                  <a:gd name="connsiteY20" fmla="*/ 381953 h 422909"/>
                  <a:gd name="connsiteX21" fmla="*/ 192405 w 192404"/>
                  <a:gd name="connsiteY21" fmla="*/ 287655 h 422909"/>
                  <a:gd name="connsiteX22" fmla="*/ 116205 w 192404"/>
                  <a:gd name="connsiteY22" fmla="*/ 193358 h 422909"/>
                  <a:gd name="connsiteX23" fmla="*/ 40005 w 192404"/>
                  <a:gd name="connsiteY23" fmla="*/ 135255 h 422909"/>
                  <a:gd name="connsiteX24" fmla="*/ 76200 w 192404"/>
                  <a:gd name="connsiteY24" fmla="*/ 82868 h 422909"/>
                  <a:gd name="connsiteX25" fmla="*/ 76200 w 192404"/>
                  <a:gd name="connsiteY25" fmla="*/ 187643 h 422909"/>
                  <a:gd name="connsiteX26" fmla="*/ 40005 w 192404"/>
                  <a:gd name="connsiteY26" fmla="*/ 135255 h 422909"/>
                  <a:gd name="connsiteX27" fmla="*/ 116205 w 192404"/>
                  <a:gd name="connsiteY27" fmla="*/ 340043 h 422909"/>
                  <a:gd name="connsiteX28" fmla="*/ 116205 w 192404"/>
                  <a:gd name="connsiteY28" fmla="*/ 235268 h 422909"/>
                  <a:gd name="connsiteX29" fmla="*/ 152400 w 192404"/>
                  <a:gd name="connsiteY29" fmla="*/ 287655 h 422909"/>
                  <a:gd name="connsiteX30" fmla="*/ 116205 w 192404"/>
                  <a:gd name="connsiteY30" fmla="*/ 340043 h 42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2404" h="422909">
                    <a:moveTo>
                      <a:pt x="116205" y="193358"/>
                    </a:moveTo>
                    <a:lnTo>
                      <a:pt x="116205" y="82868"/>
                    </a:lnTo>
                    <a:cubicBezTo>
                      <a:pt x="137160" y="90488"/>
                      <a:pt x="152400" y="111443"/>
                      <a:pt x="152400" y="135255"/>
                    </a:cubicBezTo>
                    <a:cubicBezTo>
                      <a:pt x="152400" y="146685"/>
                      <a:pt x="160972" y="155258"/>
                      <a:pt x="172402" y="155258"/>
                    </a:cubicBezTo>
                    <a:cubicBezTo>
                      <a:pt x="183833" y="155258"/>
                      <a:pt x="192405" y="146685"/>
                      <a:pt x="192405" y="135255"/>
                    </a:cubicBezTo>
                    <a:cubicBezTo>
                      <a:pt x="192405" y="89535"/>
                      <a:pt x="160020" y="50482"/>
                      <a:pt x="116205" y="40957"/>
                    </a:cubicBezTo>
                    <a:lnTo>
                      <a:pt x="116205" y="20003"/>
                    </a:lnTo>
                    <a:cubicBezTo>
                      <a:pt x="116205" y="8573"/>
                      <a:pt x="107632" y="0"/>
                      <a:pt x="96202" y="0"/>
                    </a:cubicBezTo>
                    <a:cubicBezTo>
                      <a:pt x="84772" y="0"/>
                      <a:pt x="76200" y="8573"/>
                      <a:pt x="76200" y="20003"/>
                    </a:cubicBezTo>
                    <a:lnTo>
                      <a:pt x="76200" y="40957"/>
                    </a:lnTo>
                    <a:cubicBezTo>
                      <a:pt x="32385" y="50482"/>
                      <a:pt x="0" y="88582"/>
                      <a:pt x="0" y="135255"/>
                    </a:cubicBezTo>
                    <a:cubicBezTo>
                      <a:pt x="0" y="181928"/>
                      <a:pt x="32385" y="220028"/>
                      <a:pt x="76200" y="229553"/>
                    </a:cubicBezTo>
                    <a:lnTo>
                      <a:pt x="76200" y="340043"/>
                    </a:lnTo>
                    <a:cubicBezTo>
                      <a:pt x="55245" y="332423"/>
                      <a:pt x="40005" y="311468"/>
                      <a:pt x="40005" y="287655"/>
                    </a:cubicBezTo>
                    <a:cubicBezTo>
                      <a:pt x="40005" y="276225"/>
                      <a:pt x="31432" y="267653"/>
                      <a:pt x="20002" y="267653"/>
                    </a:cubicBezTo>
                    <a:cubicBezTo>
                      <a:pt x="8572" y="267653"/>
                      <a:pt x="0" y="276225"/>
                      <a:pt x="0" y="287655"/>
                    </a:cubicBezTo>
                    <a:cubicBezTo>
                      <a:pt x="0" y="333375"/>
                      <a:pt x="32385" y="372428"/>
                      <a:pt x="76200" y="381953"/>
                    </a:cubicBezTo>
                    <a:lnTo>
                      <a:pt x="76200" y="402908"/>
                    </a:lnTo>
                    <a:cubicBezTo>
                      <a:pt x="76200" y="414338"/>
                      <a:pt x="84772" y="422910"/>
                      <a:pt x="96202" y="422910"/>
                    </a:cubicBezTo>
                    <a:cubicBezTo>
                      <a:pt x="107632" y="422910"/>
                      <a:pt x="116205" y="414338"/>
                      <a:pt x="116205" y="402908"/>
                    </a:cubicBezTo>
                    <a:lnTo>
                      <a:pt x="116205" y="381953"/>
                    </a:lnTo>
                    <a:cubicBezTo>
                      <a:pt x="160020" y="372428"/>
                      <a:pt x="192405" y="334328"/>
                      <a:pt x="192405" y="287655"/>
                    </a:cubicBezTo>
                    <a:cubicBezTo>
                      <a:pt x="192405" y="240983"/>
                      <a:pt x="159067" y="202883"/>
                      <a:pt x="116205" y="193358"/>
                    </a:cubicBezTo>
                    <a:close/>
                    <a:moveTo>
                      <a:pt x="40005" y="135255"/>
                    </a:moveTo>
                    <a:cubicBezTo>
                      <a:pt x="40005" y="111443"/>
                      <a:pt x="55245" y="90488"/>
                      <a:pt x="76200" y="82868"/>
                    </a:cubicBezTo>
                    <a:lnTo>
                      <a:pt x="76200" y="187643"/>
                    </a:lnTo>
                    <a:cubicBezTo>
                      <a:pt x="55245" y="180023"/>
                      <a:pt x="40005" y="159068"/>
                      <a:pt x="40005" y="135255"/>
                    </a:cubicBezTo>
                    <a:close/>
                    <a:moveTo>
                      <a:pt x="116205" y="340043"/>
                    </a:moveTo>
                    <a:lnTo>
                      <a:pt x="116205" y="235268"/>
                    </a:lnTo>
                    <a:cubicBezTo>
                      <a:pt x="137160" y="242888"/>
                      <a:pt x="152400" y="263843"/>
                      <a:pt x="152400" y="287655"/>
                    </a:cubicBezTo>
                    <a:cubicBezTo>
                      <a:pt x="152400" y="311468"/>
                      <a:pt x="137160" y="331470"/>
                      <a:pt x="116205" y="340043"/>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3C3C41"/>
                  </a:solidFill>
                  <a:latin typeface="Segoe UI"/>
                </a:endParaRPr>
              </a:p>
            </p:txBody>
          </p:sp>
        </p:grpSp>
      </p:grpSp>
      <p:grpSp>
        <p:nvGrpSpPr>
          <p:cNvPr id="5" name="Group 4">
            <a:extLst>
              <a:ext uri="{FF2B5EF4-FFF2-40B4-BE49-F238E27FC236}">
                <a16:creationId xmlns:a16="http://schemas.microsoft.com/office/drawing/2014/main" id="{974C7C3B-9456-4861-85E2-D50AEFBB8ED7}"/>
              </a:ext>
            </a:extLst>
          </p:cNvPr>
          <p:cNvGrpSpPr/>
          <p:nvPr/>
        </p:nvGrpSpPr>
        <p:grpSpPr>
          <a:xfrm>
            <a:off x="527050" y="4245431"/>
            <a:ext cx="10837067" cy="1892619"/>
            <a:chOff x="527050" y="4245431"/>
            <a:chExt cx="10837067" cy="1892619"/>
          </a:xfrm>
        </p:grpSpPr>
        <p:sp>
          <p:nvSpPr>
            <p:cNvPr id="28" name="Rectangle 27">
              <a:extLst>
                <a:ext uri="{FF2B5EF4-FFF2-40B4-BE49-F238E27FC236}">
                  <a16:creationId xmlns:a16="http://schemas.microsoft.com/office/drawing/2014/main" id="{7A35A21B-C7BA-4833-B409-210DD538901D}"/>
                </a:ext>
              </a:extLst>
            </p:cNvPr>
            <p:cNvSpPr/>
            <p:nvPr/>
          </p:nvSpPr>
          <p:spPr bwMode="auto">
            <a:xfrm>
              <a:off x="527050" y="5069347"/>
              <a:ext cx="3258206" cy="10687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Improvement of IoT devices and applications</a:t>
              </a:r>
            </a:p>
          </p:txBody>
        </p:sp>
        <p:cxnSp>
          <p:nvCxnSpPr>
            <p:cNvPr id="31" name="Straight Connector 30">
              <a:extLst>
                <a:ext uri="{FF2B5EF4-FFF2-40B4-BE49-F238E27FC236}">
                  <a16:creationId xmlns:a16="http://schemas.microsoft.com/office/drawing/2014/main" id="{77B2561D-67F4-42FB-95D2-E80B267C9840}"/>
                </a:ext>
              </a:extLst>
            </p:cNvPr>
            <p:cNvCxnSpPr/>
            <p:nvPr/>
          </p:nvCxnSpPr>
          <p:spPr>
            <a:xfrm>
              <a:off x="1642500" y="5088673"/>
              <a:ext cx="102730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A71C3C2-6DB8-4D22-B7FB-D6CDE24B63A0}"/>
                </a:ext>
              </a:extLst>
            </p:cNvPr>
            <p:cNvSpPr/>
            <p:nvPr/>
          </p:nvSpPr>
          <p:spPr bwMode="auto">
            <a:xfrm>
              <a:off x="4316480" y="5069347"/>
              <a:ext cx="3258206" cy="10687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Supplemented use of AI and robotics </a:t>
              </a:r>
            </a:p>
          </p:txBody>
        </p:sp>
        <p:cxnSp>
          <p:nvCxnSpPr>
            <p:cNvPr id="32" name="Straight Connector 31">
              <a:extLst>
                <a:ext uri="{FF2B5EF4-FFF2-40B4-BE49-F238E27FC236}">
                  <a16:creationId xmlns:a16="http://schemas.microsoft.com/office/drawing/2014/main" id="{78AE5BB6-AAD9-4022-9B0C-F8710A56BEEE}"/>
                </a:ext>
              </a:extLst>
            </p:cNvPr>
            <p:cNvCxnSpPr/>
            <p:nvPr/>
          </p:nvCxnSpPr>
          <p:spPr>
            <a:xfrm>
              <a:off x="5431930" y="5088673"/>
              <a:ext cx="102730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BB66D0A-0FBE-45FE-A178-2235596E8DC6}"/>
                </a:ext>
              </a:extLst>
            </p:cNvPr>
            <p:cNvSpPr/>
            <p:nvPr/>
          </p:nvSpPr>
          <p:spPr bwMode="auto">
            <a:xfrm>
              <a:off x="8105911" y="5068777"/>
              <a:ext cx="3258206" cy="10688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Advanced sensor and monitoring capabilities </a:t>
              </a:r>
            </a:p>
          </p:txBody>
        </p:sp>
        <p:cxnSp>
          <p:nvCxnSpPr>
            <p:cNvPr id="33" name="Straight Connector 32">
              <a:extLst>
                <a:ext uri="{FF2B5EF4-FFF2-40B4-BE49-F238E27FC236}">
                  <a16:creationId xmlns:a16="http://schemas.microsoft.com/office/drawing/2014/main" id="{D6CF3DC0-493A-4D2B-8956-45F475432225}"/>
                </a:ext>
              </a:extLst>
            </p:cNvPr>
            <p:cNvCxnSpPr/>
            <p:nvPr/>
          </p:nvCxnSpPr>
          <p:spPr>
            <a:xfrm>
              <a:off x="9221361" y="5088673"/>
              <a:ext cx="102730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34ACEC43-D060-4FBA-A39D-D87666517DA9}"/>
                </a:ext>
              </a:extLst>
            </p:cNvPr>
            <p:cNvGrpSpPr/>
            <p:nvPr/>
          </p:nvGrpSpPr>
          <p:grpSpPr>
            <a:xfrm>
              <a:off x="1647191" y="4245431"/>
              <a:ext cx="1019810" cy="683314"/>
              <a:chOff x="4602295" y="2091032"/>
              <a:chExt cx="5024304" cy="3366490"/>
            </a:xfrm>
            <a:solidFill>
              <a:schemeClr val="bg1"/>
            </a:solidFill>
          </p:grpSpPr>
          <p:sp>
            <p:nvSpPr>
              <p:cNvPr id="151" name="Freeform: Shape 150">
                <a:extLst>
                  <a:ext uri="{FF2B5EF4-FFF2-40B4-BE49-F238E27FC236}">
                    <a16:creationId xmlns:a16="http://schemas.microsoft.com/office/drawing/2014/main" id="{7F4D107B-C1D7-45AC-8370-9C9AD9C31BFC}"/>
                  </a:ext>
                </a:extLst>
              </p:cNvPr>
              <p:cNvSpPr/>
              <p:nvPr/>
            </p:nvSpPr>
            <p:spPr>
              <a:xfrm>
                <a:off x="4602295" y="2800350"/>
                <a:ext cx="3356685" cy="2335085"/>
              </a:xfrm>
              <a:custGeom>
                <a:avLst/>
                <a:gdLst>
                  <a:gd name="connsiteX0" fmla="*/ 12382 w 635317"/>
                  <a:gd name="connsiteY0" fmla="*/ 58103 h 441960"/>
                  <a:gd name="connsiteX1" fmla="*/ 635318 w 635317"/>
                  <a:gd name="connsiteY1" fmla="*/ 58103 h 441960"/>
                  <a:gd name="connsiteX2" fmla="*/ 635318 w 635317"/>
                  <a:gd name="connsiteY2" fmla="*/ 17145 h 441960"/>
                  <a:gd name="connsiteX3" fmla="*/ 618173 w 635317"/>
                  <a:gd name="connsiteY3" fmla="*/ 0 h 441960"/>
                  <a:gd name="connsiteX4" fmla="*/ 17145 w 635317"/>
                  <a:gd name="connsiteY4" fmla="*/ 0 h 441960"/>
                  <a:gd name="connsiteX5" fmla="*/ 0 w 635317"/>
                  <a:gd name="connsiteY5" fmla="*/ 17145 h 441960"/>
                  <a:gd name="connsiteX6" fmla="*/ 0 w 635317"/>
                  <a:gd name="connsiteY6" fmla="*/ 424815 h 441960"/>
                  <a:gd name="connsiteX7" fmla="*/ 17145 w 635317"/>
                  <a:gd name="connsiteY7" fmla="*/ 441960 h 441960"/>
                  <a:gd name="connsiteX8" fmla="*/ 454343 w 635317"/>
                  <a:gd name="connsiteY8" fmla="*/ 441960 h 441960"/>
                  <a:gd name="connsiteX9" fmla="*/ 454343 w 635317"/>
                  <a:gd name="connsiteY9" fmla="*/ 368618 h 441960"/>
                  <a:gd name="connsiteX10" fmla="*/ 12382 w 635317"/>
                  <a:gd name="connsiteY10" fmla="*/ 368618 h 441960"/>
                  <a:gd name="connsiteX11" fmla="*/ 12382 w 635317"/>
                  <a:gd name="connsiteY11" fmla="*/ 58103 h 441960"/>
                  <a:gd name="connsiteX12" fmla="*/ 283845 w 635317"/>
                  <a:gd name="connsiteY12" fmla="*/ 24765 h 441960"/>
                  <a:gd name="connsiteX13" fmla="*/ 350520 w 635317"/>
                  <a:gd name="connsiteY13" fmla="*/ 24765 h 441960"/>
                  <a:gd name="connsiteX14" fmla="*/ 355282 w 635317"/>
                  <a:gd name="connsiteY14" fmla="*/ 29528 h 441960"/>
                  <a:gd name="connsiteX15" fmla="*/ 350520 w 635317"/>
                  <a:gd name="connsiteY15" fmla="*/ 34290 h 441960"/>
                  <a:gd name="connsiteX16" fmla="*/ 283845 w 635317"/>
                  <a:gd name="connsiteY16" fmla="*/ 34290 h 441960"/>
                  <a:gd name="connsiteX17" fmla="*/ 279082 w 635317"/>
                  <a:gd name="connsiteY17" fmla="*/ 29528 h 441960"/>
                  <a:gd name="connsiteX18" fmla="*/ 283845 w 635317"/>
                  <a:gd name="connsiteY18" fmla="*/ 24765 h 441960"/>
                  <a:gd name="connsiteX19" fmla="*/ 317182 w 635317"/>
                  <a:gd name="connsiteY19" fmla="*/ 392430 h 441960"/>
                  <a:gd name="connsiteX20" fmla="*/ 330518 w 635317"/>
                  <a:gd name="connsiteY20" fmla="*/ 405765 h 441960"/>
                  <a:gd name="connsiteX21" fmla="*/ 317182 w 635317"/>
                  <a:gd name="connsiteY21" fmla="*/ 419100 h 441960"/>
                  <a:gd name="connsiteX22" fmla="*/ 303848 w 635317"/>
                  <a:gd name="connsiteY22" fmla="*/ 405765 h 441960"/>
                  <a:gd name="connsiteX23" fmla="*/ 317182 w 635317"/>
                  <a:gd name="connsiteY23" fmla="*/ 392430 h 4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5317" h="441960">
                    <a:moveTo>
                      <a:pt x="12382" y="58103"/>
                    </a:moveTo>
                    <a:lnTo>
                      <a:pt x="635318" y="58103"/>
                    </a:lnTo>
                    <a:lnTo>
                      <a:pt x="635318" y="17145"/>
                    </a:lnTo>
                    <a:cubicBezTo>
                      <a:pt x="635318" y="7620"/>
                      <a:pt x="627698" y="0"/>
                      <a:pt x="618173" y="0"/>
                    </a:cubicBezTo>
                    <a:lnTo>
                      <a:pt x="17145" y="0"/>
                    </a:lnTo>
                    <a:cubicBezTo>
                      <a:pt x="7620" y="0"/>
                      <a:pt x="0" y="7620"/>
                      <a:pt x="0" y="17145"/>
                    </a:cubicBezTo>
                    <a:lnTo>
                      <a:pt x="0" y="424815"/>
                    </a:lnTo>
                    <a:cubicBezTo>
                      <a:pt x="0" y="434340"/>
                      <a:pt x="7620" y="441960"/>
                      <a:pt x="17145" y="441960"/>
                    </a:cubicBezTo>
                    <a:lnTo>
                      <a:pt x="454343" y="441960"/>
                    </a:lnTo>
                    <a:lnTo>
                      <a:pt x="454343" y="368618"/>
                    </a:lnTo>
                    <a:lnTo>
                      <a:pt x="12382" y="368618"/>
                    </a:lnTo>
                    <a:lnTo>
                      <a:pt x="12382" y="58103"/>
                    </a:lnTo>
                    <a:close/>
                    <a:moveTo>
                      <a:pt x="283845" y="24765"/>
                    </a:moveTo>
                    <a:lnTo>
                      <a:pt x="350520" y="24765"/>
                    </a:lnTo>
                    <a:cubicBezTo>
                      <a:pt x="353377" y="24765"/>
                      <a:pt x="355282" y="26670"/>
                      <a:pt x="355282" y="29528"/>
                    </a:cubicBezTo>
                    <a:cubicBezTo>
                      <a:pt x="355282" y="32385"/>
                      <a:pt x="353377" y="34290"/>
                      <a:pt x="350520" y="34290"/>
                    </a:cubicBezTo>
                    <a:lnTo>
                      <a:pt x="283845" y="34290"/>
                    </a:lnTo>
                    <a:cubicBezTo>
                      <a:pt x="280988" y="34290"/>
                      <a:pt x="279082" y="32385"/>
                      <a:pt x="279082" y="29528"/>
                    </a:cubicBezTo>
                    <a:cubicBezTo>
                      <a:pt x="280035" y="26670"/>
                      <a:pt x="281940" y="24765"/>
                      <a:pt x="283845" y="24765"/>
                    </a:cubicBezTo>
                    <a:close/>
                    <a:moveTo>
                      <a:pt x="317182" y="392430"/>
                    </a:moveTo>
                    <a:cubicBezTo>
                      <a:pt x="324802" y="392430"/>
                      <a:pt x="330518" y="398145"/>
                      <a:pt x="330518" y="405765"/>
                    </a:cubicBezTo>
                    <a:cubicBezTo>
                      <a:pt x="330518" y="413385"/>
                      <a:pt x="324802" y="419100"/>
                      <a:pt x="317182" y="419100"/>
                    </a:cubicBezTo>
                    <a:cubicBezTo>
                      <a:pt x="309563" y="419100"/>
                      <a:pt x="303848" y="413385"/>
                      <a:pt x="303848" y="405765"/>
                    </a:cubicBezTo>
                    <a:cubicBezTo>
                      <a:pt x="304800" y="398145"/>
                      <a:pt x="310515" y="392430"/>
                      <a:pt x="317182" y="392430"/>
                    </a:cubicBezTo>
                    <a:close/>
                  </a:path>
                </a:pathLst>
              </a:custGeom>
              <a:grp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9B472429-D0CC-4524-8F9D-226A71F4C602}"/>
                  </a:ext>
                </a:extLst>
              </p:cNvPr>
              <p:cNvSpPr/>
              <p:nvPr/>
            </p:nvSpPr>
            <p:spPr>
              <a:xfrm>
                <a:off x="5825194" y="5185766"/>
                <a:ext cx="910883" cy="271756"/>
              </a:xfrm>
              <a:custGeom>
                <a:avLst/>
                <a:gdLst>
                  <a:gd name="connsiteX0" fmla="*/ 167640 w 172402"/>
                  <a:gd name="connsiteY0" fmla="*/ 41910 h 51435"/>
                  <a:gd name="connsiteX1" fmla="*/ 145732 w 172402"/>
                  <a:gd name="connsiteY1" fmla="*/ 41910 h 51435"/>
                  <a:gd name="connsiteX2" fmla="*/ 133350 w 172402"/>
                  <a:gd name="connsiteY2" fmla="*/ 0 h 51435"/>
                  <a:gd name="connsiteX3" fmla="*/ 39053 w 172402"/>
                  <a:gd name="connsiteY3" fmla="*/ 0 h 51435"/>
                  <a:gd name="connsiteX4" fmla="*/ 26670 w 172402"/>
                  <a:gd name="connsiteY4" fmla="*/ 41910 h 51435"/>
                  <a:gd name="connsiteX5" fmla="*/ 4763 w 172402"/>
                  <a:gd name="connsiteY5" fmla="*/ 41910 h 51435"/>
                  <a:gd name="connsiteX6" fmla="*/ 0 w 172402"/>
                  <a:gd name="connsiteY6" fmla="*/ 46673 h 51435"/>
                  <a:gd name="connsiteX7" fmla="*/ 4763 w 172402"/>
                  <a:gd name="connsiteY7" fmla="*/ 51435 h 51435"/>
                  <a:gd name="connsiteX8" fmla="*/ 167640 w 172402"/>
                  <a:gd name="connsiteY8" fmla="*/ 51435 h 51435"/>
                  <a:gd name="connsiteX9" fmla="*/ 172403 w 172402"/>
                  <a:gd name="connsiteY9" fmla="*/ 46673 h 51435"/>
                  <a:gd name="connsiteX10" fmla="*/ 167640 w 172402"/>
                  <a:gd name="connsiteY10" fmla="*/ 41910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402" h="51435">
                    <a:moveTo>
                      <a:pt x="167640" y="41910"/>
                    </a:moveTo>
                    <a:lnTo>
                      <a:pt x="145732" y="41910"/>
                    </a:lnTo>
                    <a:lnTo>
                      <a:pt x="133350" y="0"/>
                    </a:lnTo>
                    <a:lnTo>
                      <a:pt x="39053" y="0"/>
                    </a:lnTo>
                    <a:lnTo>
                      <a:pt x="26670" y="41910"/>
                    </a:lnTo>
                    <a:lnTo>
                      <a:pt x="4763" y="41910"/>
                    </a:lnTo>
                    <a:cubicBezTo>
                      <a:pt x="1905" y="41910"/>
                      <a:pt x="0" y="43815"/>
                      <a:pt x="0" y="46673"/>
                    </a:cubicBezTo>
                    <a:cubicBezTo>
                      <a:pt x="0" y="49530"/>
                      <a:pt x="1905" y="51435"/>
                      <a:pt x="4763" y="51435"/>
                    </a:cubicBezTo>
                    <a:lnTo>
                      <a:pt x="167640" y="51435"/>
                    </a:lnTo>
                    <a:cubicBezTo>
                      <a:pt x="170498" y="51435"/>
                      <a:pt x="172403" y="49530"/>
                      <a:pt x="172403" y="46673"/>
                    </a:cubicBezTo>
                    <a:cubicBezTo>
                      <a:pt x="172403" y="43815"/>
                      <a:pt x="170498" y="41910"/>
                      <a:pt x="167640" y="41910"/>
                    </a:cubicBezTo>
                    <a:close/>
                  </a:path>
                </a:pathLst>
              </a:custGeom>
              <a:grp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2BCB822-7266-4BA1-85E9-DF04C1631566}"/>
                  </a:ext>
                </a:extLst>
              </p:cNvPr>
              <p:cNvSpPr/>
              <p:nvPr/>
            </p:nvSpPr>
            <p:spPr>
              <a:xfrm>
                <a:off x="7098423" y="3202951"/>
                <a:ext cx="1620470" cy="2249535"/>
              </a:xfrm>
              <a:custGeom>
                <a:avLst/>
                <a:gdLst>
                  <a:gd name="connsiteX0" fmla="*/ 230505 w 306705"/>
                  <a:gd name="connsiteY0" fmla="*/ 354330 h 425768"/>
                  <a:gd name="connsiteX1" fmla="*/ 12383 w 306705"/>
                  <a:gd name="connsiteY1" fmla="*/ 354330 h 425768"/>
                  <a:gd name="connsiteX2" fmla="*/ 12383 w 306705"/>
                  <a:gd name="connsiteY2" fmla="*/ 58103 h 425768"/>
                  <a:gd name="connsiteX3" fmla="*/ 306705 w 306705"/>
                  <a:gd name="connsiteY3" fmla="*/ 58103 h 425768"/>
                  <a:gd name="connsiteX4" fmla="*/ 306705 w 306705"/>
                  <a:gd name="connsiteY4" fmla="*/ 17145 h 425768"/>
                  <a:gd name="connsiteX5" fmla="*/ 289560 w 306705"/>
                  <a:gd name="connsiteY5" fmla="*/ 0 h 425768"/>
                  <a:gd name="connsiteX6" fmla="*/ 17145 w 306705"/>
                  <a:gd name="connsiteY6" fmla="*/ 0 h 425768"/>
                  <a:gd name="connsiteX7" fmla="*/ 0 w 306705"/>
                  <a:gd name="connsiteY7" fmla="*/ 17145 h 425768"/>
                  <a:gd name="connsiteX8" fmla="*/ 0 w 306705"/>
                  <a:gd name="connsiteY8" fmla="*/ 408623 h 425768"/>
                  <a:gd name="connsiteX9" fmla="*/ 17145 w 306705"/>
                  <a:gd name="connsiteY9" fmla="*/ 425768 h 425768"/>
                  <a:gd name="connsiteX10" fmla="*/ 238125 w 306705"/>
                  <a:gd name="connsiteY10" fmla="*/ 425768 h 425768"/>
                  <a:gd name="connsiteX11" fmla="*/ 229553 w 306705"/>
                  <a:gd name="connsiteY11" fmla="*/ 400050 h 425768"/>
                  <a:gd name="connsiteX12" fmla="*/ 229553 w 306705"/>
                  <a:gd name="connsiteY12" fmla="*/ 354330 h 425768"/>
                  <a:gd name="connsiteX13" fmla="*/ 119063 w 306705"/>
                  <a:gd name="connsiteY13" fmla="*/ 24765 h 425768"/>
                  <a:gd name="connsiteX14" fmla="*/ 186690 w 306705"/>
                  <a:gd name="connsiteY14" fmla="*/ 24765 h 425768"/>
                  <a:gd name="connsiteX15" fmla="*/ 191453 w 306705"/>
                  <a:gd name="connsiteY15" fmla="*/ 29528 h 425768"/>
                  <a:gd name="connsiteX16" fmla="*/ 186690 w 306705"/>
                  <a:gd name="connsiteY16" fmla="*/ 34290 h 425768"/>
                  <a:gd name="connsiteX17" fmla="*/ 119063 w 306705"/>
                  <a:gd name="connsiteY17" fmla="*/ 34290 h 425768"/>
                  <a:gd name="connsiteX18" fmla="*/ 114300 w 306705"/>
                  <a:gd name="connsiteY18" fmla="*/ 29528 h 425768"/>
                  <a:gd name="connsiteX19" fmla="*/ 119063 w 306705"/>
                  <a:gd name="connsiteY19" fmla="*/ 24765 h 425768"/>
                  <a:gd name="connsiteX20" fmla="*/ 153353 w 306705"/>
                  <a:gd name="connsiteY20" fmla="*/ 403860 h 425768"/>
                  <a:gd name="connsiteX21" fmla="*/ 140018 w 306705"/>
                  <a:gd name="connsiteY21" fmla="*/ 390525 h 425768"/>
                  <a:gd name="connsiteX22" fmla="*/ 153353 w 306705"/>
                  <a:gd name="connsiteY22" fmla="*/ 377190 h 425768"/>
                  <a:gd name="connsiteX23" fmla="*/ 166688 w 306705"/>
                  <a:gd name="connsiteY23" fmla="*/ 390525 h 425768"/>
                  <a:gd name="connsiteX24" fmla="*/ 153353 w 306705"/>
                  <a:gd name="connsiteY24" fmla="*/ 403860 h 42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6705" h="425768">
                    <a:moveTo>
                      <a:pt x="230505" y="354330"/>
                    </a:moveTo>
                    <a:lnTo>
                      <a:pt x="12383" y="354330"/>
                    </a:lnTo>
                    <a:lnTo>
                      <a:pt x="12383" y="58103"/>
                    </a:lnTo>
                    <a:lnTo>
                      <a:pt x="306705" y="58103"/>
                    </a:lnTo>
                    <a:lnTo>
                      <a:pt x="306705" y="17145"/>
                    </a:lnTo>
                    <a:cubicBezTo>
                      <a:pt x="306705" y="7620"/>
                      <a:pt x="299085" y="0"/>
                      <a:pt x="289560" y="0"/>
                    </a:cubicBezTo>
                    <a:lnTo>
                      <a:pt x="17145" y="0"/>
                    </a:lnTo>
                    <a:cubicBezTo>
                      <a:pt x="7620" y="0"/>
                      <a:pt x="0" y="7620"/>
                      <a:pt x="0" y="17145"/>
                    </a:cubicBezTo>
                    <a:lnTo>
                      <a:pt x="0" y="408623"/>
                    </a:lnTo>
                    <a:cubicBezTo>
                      <a:pt x="0" y="418148"/>
                      <a:pt x="7620" y="425768"/>
                      <a:pt x="17145" y="425768"/>
                    </a:cubicBezTo>
                    <a:lnTo>
                      <a:pt x="238125" y="425768"/>
                    </a:lnTo>
                    <a:cubicBezTo>
                      <a:pt x="233363" y="418148"/>
                      <a:pt x="229553" y="409575"/>
                      <a:pt x="229553" y="400050"/>
                    </a:cubicBezTo>
                    <a:lnTo>
                      <a:pt x="229553" y="354330"/>
                    </a:lnTo>
                    <a:close/>
                    <a:moveTo>
                      <a:pt x="119063" y="24765"/>
                    </a:moveTo>
                    <a:lnTo>
                      <a:pt x="186690" y="24765"/>
                    </a:lnTo>
                    <a:cubicBezTo>
                      <a:pt x="189548" y="24765"/>
                      <a:pt x="191453" y="26670"/>
                      <a:pt x="191453" y="29528"/>
                    </a:cubicBezTo>
                    <a:cubicBezTo>
                      <a:pt x="191453" y="32385"/>
                      <a:pt x="189548" y="34290"/>
                      <a:pt x="186690" y="34290"/>
                    </a:cubicBezTo>
                    <a:lnTo>
                      <a:pt x="119063" y="34290"/>
                    </a:lnTo>
                    <a:cubicBezTo>
                      <a:pt x="116205" y="34290"/>
                      <a:pt x="114300" y="32385"/>
                      <a:pt x="114300" y="29528"/>
                    </a:cubicBezTo>
                    <a:cubicBezTo>
                      <a:pt x="114300" y="26670"/>
                      <a:pt x="117158" y="24765"/>
                      <a:pt x="119063" y="24765"/>
                    </a:cubicBezTo>
                    <a:close/>
                    <a:moveTo>
                      <a:pt x="153353" y="403860"/>
                    </a:moveTo>
                    <a:cubicBezTo>
                      <a:pt x="145733" y="403860"/>
                      <a:pt x="140018" y="398145"/>
                      <a:pt x="140018" y="390525"/>
                    </a:cubicBezTo>
                    <a:cubicBezTo>
                      <a:pt x="140018" y="382905"/>
                      <a:pt x="145733" y="377190"/>
                      <a:pt x="153353" y="377190"/>
                    </a:cubicBezTo>
                    <a:cubicBezTo>
                      <a:pt x="160973" y="377190"/>
                      <a:pt x="166688" y="382905"/>
                      <a:pt x="166688" y="390525"/>
                    </a:cubicBezTo>
                    <a:cubicBezTo>
                      <a:pt x="166688" y="398145"/>
                      <a:pt x="160973" y="403860"/>
                      <a:pt x="153353" y="403860"/>
                    </a:cubicBezTo>
                    <a:close/>
                  </a:path>
                </a:pathLst>
              </a:custGeom>
              <a:grp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6023D7CA-6380-4D41-932E-58EDA9A72422}"/>
                  </a:ext>
                </a:extLst>
              </p:cNvPr>
              <p:cNvSpPr/>
              <p:nvPr/>
            </p:nvSpPr>
            <p:spPr>
              <a:xfrm>
                <a:off x="8406877" y="3605552"/>
                <a:ext cx="976308" cy="1851964"/>
              </a:xfrm>
              <a:custGeom>
                <a:avLst/>
                <a:gdLst>
                  <a:gd name="connsiteX0" fmla="*/ 159068 w 184785"/>
                  <a:gd name="connsiteY0" fmla="*/ 0 h 350520"/>
                  <a:gd name="connsiteX1" fmla="*/ 25718 w 184785"/>
                  <a:gd name="connsiteY1" fmla="*/ 0 h 350520"/>
                  <a:gd name="connsiteX2" fmla="*/ 0 w 184785"/>
                  <a:gd name="connsiteY2" fmla="*/ 25718 h 350520"/>
                  <a:gd name="connsiteX3" fmla="*/ 0 w 184785"/>
                  <a:gd name="connsiteY3" fmla="*/ 324802 h 350520"/>
                  <a:gd name="connsiteX4" fmla="*/ 25718 w 184785"/>
                  <a:gd name="connsiteY4" fmla="*/ 350520 h 350520"/>
                  <a:gd name="connsiteX5" fmla="*/ 159068 w 184785"/>
                  <a:gd name="connsiteY5" fmla="*/ 350520 h 350520"/>
                  <a:gd name="connsiteX6" fmla="*/ 184785 w 184785"/>
                  <a:gd name="connsiteY6" fmla="*/ 324802 h 350520"/>
                  <a:gd name="connsiteX7" fmla="*/ 184785 w 184785"/>
                  <a:gd name="connsiteY7" fmla="*/ 25718 h 350520"/>
                  <a:gd name="connsiteX8" fmla="*/ 159068 w 184785"/>
                  <a:gd name="connsiteY8" fmla="*/ 0 h 350520"/>
                  <a:gd name="connsiteX9" fmla="*/ 59055 w 184785"/>
                  <a:gd name="connsiteY9" fmla="*/ 20003 h 350520"/>
                  <a:gd name="connsiteX10" fmla="*/ 125730 w 184785"/>
                  <a:gd name="connsiteY10" fmla="*/ 20003 h 350520"/>
                  <a:gd name="connsiteX11" fmla="*/ 130493 w 184785"/>
                  <a:gd name="connsiteY11" fmla="*/ 24765 h 350520"/>
                  <a:gd name="connsiteX12" fmla="*/ 125730 w 184785"/>
                  <a:gd name="connsiteY12" fmla="*/ 29528 h 350520"/>
                  <a:gd name="connsiteX13" fmla="*/ 59055 w 184785"/>
                  <a:gd name="connsiteY13" fmla="*/ 29528 h 350520"/>
                  <a:gd name="connsiteX14" fmla="*/ 54293 w 184785"/>
                  <a:gd name="connsiteY14" fmla="*/ 24765 h 350520"/>
                  <a:gd name="connsiteX15" fmla="*/ 59055 w 184785"/>
                  <a:gd name="connsiteY15" fmla="*/ 20003 h 350520"/>
                  <a:gd name="connsiteX16" fmla="*/ 92393 w 184785"/>
                  <a:gd name="connsiteY16" fmla="*/ 327660 h 350520"/>
                  <a:gd name="connsiteX17" fmla="*/ 79058 w 184785"/>
                  <a:gd name="connsiteY17" fmla="*/ 314325 h 350520"/>
                  <a:gd name="connsiteX18" fmla="*/ 92393 w 184785"/>
                  <a:gd name="connsiteY18" fmla="*/ 300990 h 350520"/>
                  <a:gd name="connsiteX19" fmla="*/ 105728 w 184785"/>
                  <a:gd name="connsiteY19" fmla="*/ 314325 h 350520"/>
                  <a:gd name="connsiteX20" fmla="*/ 92393 w 184785"/>
                  <a:gd name="connsiteY20" fmla="*/ 327660 h 350520"/>
                  <a:gd name="connsiteX21" fmla="*/ 172403 w 184785"/>
                  <a:gd name="connsiteY21" fmla="*/ 279083 h 350520"/>
                  <a:gd name="connsiteX22" fmla="*/ 12383 w 184785"/>
                  <a:gd name="connsiteY22" fmla="*/ 279083 h 350520"/>
                  <a:gd name="connsiteX23" fmla="*/ 12383 w 184785"/>
                  <a:gd name="connsiteY23" fmla="*/ 49530 h 350520"/>
                  <a:gd name="connsiteX24" fmla="*/ 172403 w 184785"/>
                  <a:gd name="connsiteY24" fmla="*/ 49530 h 350520"/>
                  <a:gd name="connsiteX25" fmla="*/ 172403 w 184785"/>
                  <a:gd name="connsiteY25" fmla="*/ 279083 h 35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4785" h="350520">
                    <a:moveTo>
                      <a:pt x="159068" y="0"/>
                    </a:moveTo>
                    <a:lnTo>
                      <a:pt x="25718" y="0"/>
                    </a:lnTo>
                    <a:cubicBezTo>
                      <a:pt x="11430" y="0"/>
                      <a:pt x="0" y="11430"/>
                      <a:pt x="0" y="25718"/>
                    </a:cubicBezTo>
                    <a:lnTo>
                      <a:pt x="0" y="324802"/>
                    </a:lnTo>
                    <a:cubicBezTo>
                      <a:pt x="0" y="339090"/>
                      <a:pt x="11430" y="350520"/>
                      <a:pt x="25718" y="350520"/>
                    </a:cubicBezTo>
                    <a:lnTo>
                      <a:pt x="159068" y="350520"/>
                    </a:lnTo>
                    <a:cubicBezTo>
                      <a:pt x="173355" y="350520"/>
                      <a:pt x="184785" y="339090"/>
                      <a:pt x="184785" y="324802"/>
                    </a:cubicBezTo>
                    <a:lnTo>
                      <a:pt x="184785" y="25718"/>
                    </a:lnTo>
                    <a:cubicBezTo>
                      <a:pt x="184785" y="11430"/>
                      <a:pt x="173355" y="0"/>
                      <a:pt x="159068" y="0"/>
                    </a:cubicBezTo>
                    <a:close/>
                    <a:moveTo>
                      <a:pt x="59055" y="20003"/>
                    </a:moveTo>
                    <a:lnTo>
                      <a:pt x="125730" y="20003"/>
                    </a:lnTo>
                    <a:cubicBezTo>
                      <a:pt x="128588" y="20003"/>
                      <a:pt x="130493" y="21908"/>
                      <a:pt x="130493" y="24765"/>
                    </a:cubicBezTo>
                    <a:cubicBezTo>
                      <a:pt x="130493" y="27623"/>
                      <a:pt x="128588" y="29528"/>
                      <a:pt x="125730" y="29528"/>
                    </a:cubicBezTo>
                    <a:lnTo>
                      <a:pt x="59055" y="29528"/>
                    </a:lnTo>
                    <a:cubicBezTo>
                      <a:pt x="56198" y="29528"/>
                      <a:pt x="54293" y="27623"/>
                      <a:pt x="54293" y="24765"/>
                    </a:cubicBezTo>
                    <a:cubicBezTo>
                      <a:pt x="54293" y="22860"/>
                      <a:pt x="56198" y="20003"/>
                      <a:pt x="59055" y="20003"/>
                    </a:cubicBezTo>
                    <a:close/>
                    <a:moveTo>
                      <a:pt x="92393" y="327660"/>
                    </a:moveTo>
                    <a:cubicBezTo>
                      <a:pt x="84773" y="327660"/>
                      <a:pt x="79058" y="321945"/>
                      <a:pt x="79058" y="314325"/>
                    </a:cubicBezTo>
                    <a:cubicBezTo>
                      <a:pt x="79058" y="306705"/>
                      <a:pt x="84773" y="300990"/>
                      <a:pt x="92393" y="300990"/>
                    </a:cubicBezTo>
                    <a:cubicBezTo>
                      <a:pt x="100013" y="300990"/>
                      <a:pt x="105728" y="306705"/>
                      <a:pt x="105728" y="314325"/>
                    </a:cubicBezTo>
                    <a:cubicBezTo>
                      <a:pt x="105728" y="321945"/>
                      <a:pt x="99060" y="327660"/>
                      <a:pt x="92393" y="327660"/>
                    </a:cubicBezTo>
                    <a:close/>
                    <a:moveTo>
                      <a:pt x="172403" y="279083"/>
                    </a:moveTo>
                    <a:lnTo>
                      <a:pt x="12383" y="279083"/>
                    </a:lnTo>
                    <a:lnTo>
                      <a:pt x="12383" y="49530"/>
                    </a:lnTo>
                    <a:lnTo>
                      <a:pt x="172403" y="49530"/>
                    </a:lnTo>
                    <a:lnTo>
                      <a:pt x="172403" y="279083"/>
                    </a:ln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3C3C41"/>
                  </a:solidFill>
                  <a:latin typeface="Segoe UI"/>
                </a:endParaRPr>
              </a:p>
            </p:txBody>
          </p:sp>
          <p:grpSp>
            <p:nvGrpSpPr>
              <p:cNvPr id="155" name="Group 154">
                <a:extLst>
                  <a:ext uri="{FF2B5EF4-FFF2-40B4-BE49-F238E27FC236}">
                    <a16:creationId xmlns:a16="http://schemas.microsoft.com/office/drawing/2014/main" id="{1BA0A494-E21C-4F69-ACFF-0DA5865BC083}"/>
                  </a:ext>
                </a:extLst>
              </p:cNvPr>
              <p:cNvGrpSpPr/>
              <p:nvPr/>
            </p:nvGrpSpPr>
            <p:grpSpPr>
              <a:xfrm>
                <a:off x="4954394" y="3289301"/>
                <a:ext cx="1954405" cy="1261338"/>
                <a:chOff x="4954394" y="3289301"/>
                <a:chExt cx="1954405" cy="1261338"/>
              </a:xfrm>
              <a:grpFill/>
            </p:grpSpPr>
            <p:sp>
              <p:nvSpPr>
                <p:cNvPr id="160" name="Graphic 31">
                  <a:extLst>
                    <a:ext uri="{FF2B5EF4-FFF2-40B4-BE49-F238E27FC236}">
                      <a16:creationId xmlns:a16="http://schemas.microsoft.com/office/drawing/2014/main" id="{AB957111-E312-4E5E-B338-5FCC916255A3}"/>
                    </a:ext>
                  </a:extLst>
                </p:cNvPr>
                <p:cNvSpPr/>
                <p:nvPr/>
              </p:nvSpPr>
              <p:spPr>
                <a:xfrm>
                  <a:off x="4954394" y="3500437"/>
                  <a:ext cx="1826237" cy="1050202"/>
                </a:xfrm>
                <a:custGeom>
                  <a:avLst/>
                  <a:gdLst>
                    <a:gd name="connsiteX0" fmla="*/ 77783 w 1826237"/>
                    <a:gd name="connsiteY0" fmla="*/ 1050203 h 1050202"/>
                    <a:gd name="connsiteX1" fmla="*/ 0 w 1826237"/>
                    <a:gd name="connsiteY1" fmla="*/ 982945 h 1050202"/>
                    <a:gd name="connsiteX2" fmla="*/ 739839 w 1826237"/>
                    <a:gd name="connsiteY2" fmla="*/ 128355 h 1050202"/>
                    <a:gd name="connsiteX3" fmla="*/ 1222198 w 1826237"/>
                    <a:gd name="connsiteY3" fmla="*/ 564506 h 1050202"/>
                    <a:gd name="connsiteX4" fmla="*/ 1751279 w 1826237"/>
                    <a:gd name="connsiteY4" fmla="*/ 0 h 1050202"/>
                    <a:gd name="connsiteX5" fmla="*/ 1826238 w 1826237"/>
                    <a:gd name="connsiteY5" fmla="*/ 70339 h 1050202"/>
                    <a:gd name="connsiteX6" fmla="*/ 1228103 w 1826237"/>
                    <a:gd name="connsiteY6" fmla="*/ 708264 h 1050202"/>
                    <a:gd name="connsiteX7" fmla="*/ 748824 w 1826237"/>
                    <a:gd name="connsiteY7" fmla="*/ 274937 h 105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6237" h="1050202">
                      <a:moveTo>
                        <a:pt x="77783" y="1050203"/>
                      </a:moveTo>
                      <a:lnTo>
                        <a:pt x="0" y="982945"/>
                      </a:lnTo>
                      <a:lnTo>
                        <a:pt x="739839" y="128355"/>
                      </a:lnTo>
                      <a:lnTo>
                        <a:pt x="1222198" y="564506"/>
                      </a:lnTo>
                      <a:lnTo>
                        <a:pt x="1751279" y="0"/>
                      </a:lnTo>
                      <a:lnTo>
                        <a:pt x="1826238" y="70339"/>
                      </a:lnTo>
                      <a:lnTo>
                        <a:pt x="1228103" y="708264"/>
                      </a:lnTo>
                      <a:lnTo>
                        <a:pt x="748824" y="274937"/>
                      </a:ln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3C3C41"/>
                    </a:solidFill>
                    <a:latin typeface="Segoe UI"/>
                  </a:endParaRPr>
                </a:p>
              </p:txBody>
            </p:sp>
            <p:sp>
              <p:nvSpPr>
                <p:cNvPr id="161" name="Isosceles Triangle 160">
                  <a:extLst>
                    <a:ext uri="{FF2B5EF4-FFF2-40B4-BE49-F238E27FC236}">
                      <a16:creationId xmlns:a16="http://schemas.microsoft.com/office/drawing/2014/main" id="{11EB105B-66C1-41E4-A5CA-59B38423A773}"/>
                    </a:ext>
                  </a:extLst>
                </p:cNvPr>
                <p:cNvSpPr/>
                <p:nvPr/>
              </p:nvSpPr>
              <p:spPr bwMode="auto">
                <a:xfrm rot="2704514">
                  <a:off x="6599237" y="3360738"/>
                  <a:ext cx="381000" cy="238125"/>
                </a:xfrm>
                <a:prstGeom prst="triangle">
                  <a:avLst/>
                </a:pr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err="1">
                    <a:solidFill>
                      <a:srgbClr val="3C3C41"/>
                    </a:solidFill>
                    <a:latin typeface="Segoe UI"/>
                  </a:endParaRPr>
                </a:p>
              </p:txBody>
            </p:sp>
          </p:grpSp>
          <p:grpSp>
            <p:nvGrpSpPr>
              <p:cNvPr id="156" name="Group 155">
                <a:extLst>
                  <a:ext uri="{FF2B5EF4-FFF2-40B4-BE49-F238E27FC236}">
                    <a16:creationId xmlns:a16="http://schemas.microsoft.com/office/drawing/2014/main" id="{DEF95A9D-1C02-4012-AF6C-2D12D15EB928}"/>
                  </a:ext>
                </a:extLst>
              </p:cNvPr>
              <p:cNvGrpSpPr/>
              <p:nvPr/>
            </p:nvGrpSpPr>
            <p:grpSpPr>
              <a:xfrm rot="2604174">
                <a:off x="8228128" y="2091032"/>
                <a:ext cx="1398471" cy="808377"/>
                <a:chOff x="9955329" y="1665287"/>
                <a:chExt cx="904641" cy="522922"/>
              </a:xfrm>
              <a:grpFill/>
            </p:grpSpPr>
            <p:sp>
              <p:nvSpPr>
                <p:cNvPr id="157" name="Freeform: Shape 156">
                  <a:extLst>
                    <a:ext uri="{FF2B5EF4-FFF2-40B4-BE49-F238E27FC236}">
                      <a16:creationId xmlns:a16="http://schemas.microsoft.com/office/drawing/2014/main" id="{026542FB-E3AA-43A4-AF0C-7D5719AFD710}"/>
                    </a:ext>
                  </a:extLst>
                </p:cNvPr>
                <p:cNvSpPr/>
                <p:nvPr/>
              </p:nvSpPr>
              <p:spPr>
                <a:xfrm>
                  <a:off x="9955329" y="1665287"/>
                  <a:ext cx="904641" cy="267652"/>
                </a:xfrm>
                <a:custGeom>
                  <a:avLst/>
                  <a:gdLst>
                    <a:gd name="connsiteX0" fmla="*/ 889518 w 904641"/>
                    <a:gd name="connsiteY0" fmla="*/ 180975 h 267652"/>
                    <a:gd name="connsiteX1" fmla="*/ 451368 w 904641"/>
                    <a:gd name="connsiteY1" fmla="*/ 0 h 267652"/>
                    <a:gd name="connsiteX2" fmla="*/ 14171 w 904641"/>
                    <a:gd name="connsiteY2" fmla="*/ 180975 h 267652"/>
                    <a:gd name="connsiteX3" fmla="*/ 15123 w 904641"/>
                    <a:gd name="connsiteY3" fmla="*/ 252413 h 267652"/>
                    <a:gd name="connsiteX4" fmla="*/ 86561 w 904641"/>
                    <a:gd name="connsiteY4" fmla="*/ 252413 h 267652"/>
                    <a:gd name="connsiteX5" fmla="*/ 452321 w 904641"/>
                    <a:gd name="connsiteY5" fmla="*/ 100965 h 267652"/>
                    <a:gd name="connsiteX6" fmla="*/ 818081 w 904641"/>
                    <a:gd name="connsiteY6" fmla="*/ 252413 h 267652"/>
                    <a:gd name="connsiteX7" fmla="*/ 854276 w 904641"/>
                    <a:gd name="connsiteY7" fmla="*/ 267653 h 267652"/>
                    <a:gd name="connsiteX8" fmla="*/ 890471 w 904641"/>
                    <a:gd name="connsiteY8" fmla="*/ 252413 h 267652"/>
                    <a:gd name="connsiteX9" fmla="*/ 889518 w 904641"/>
                    <a:gd name="connsiteY9" fmla="*/ 180975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4641" h="267652">
                      <a:moveTo>
                        <a:pt x="889518" y="180975"/>
                      </a:moveTo>
                      <a:cubicBezTo>
                        <a:pt x="773313" y="63818"/>
                        <a:pt x="618056" y="0"/>
                        <a:pt x="451368" y="0"/>
                      </a:cubicBezTo>
                      <a:cubicBezTo>
                        <a:pt x="285633" y="0"/>
                        <a:pt x="130376" y="64770"/>
                        <a:pt x="14171" y="180975"/>
                      </a:cubicBezTo>
                      <a:cubicBezTo>
                        <a:pt x="-4879" y="200977"/>
                        <a:pt x="-4879" y="232410"/>
                        <a:pt x="15123" y="252413"/>
                      </a:cubicBezTo>
                      <a:cubicBezTo>
                        <a:pt x="35126" y="272415"/>
                        <a:pt x="67511" y="272415"/>
                        <a:pt x="86561" y="252413"/>
                      </a:cubicBezTo>
                      <a:cubicBezTo>
                        <a:pt x="184668" y="155258"/>
                        <a:pt x="314208" y="100965"/>
                        <a:pt x="452321" y="100965"/>
                      </a:cubicBezTo>
                      <a:cubicBezTo>
                        <a:pt x="591386" y="100965"/>
                        <a:pt x="720926" y="154305"/>
                        <a:pt x="818081" y="252413"/>
                      </a:cubicBezTo>
                      <a:cubicBezTo>
                        <a:pt x="827606" y="261938"/>
                        <a:pt x="840941" y="267653"/>
                        <a:pt x="854276" y="267653"/>
                      </a:cubicBezTo>
                      <a:cubicBezTo>
                        <a:pt x="867611" y="267653"/>
                        <a:pt x="879993" y="262890"/>
                        <a:pt x="890471" y="252413"/>
                      </a:cubicBezTo>
                      <a:cubicBezTo>
                        <a:pt x="909521" y="232410"/>
                        <a:pt x="909521" y="200977"/>
                        <a:pt x="889518" y="180975"/>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3C3C41"/>
                    </a:solidFill>
                    <a:latin typeface="Segoe UI"/>
                  </a:endParaRPr>
                </a:p>
              </p:txBody>
            </p:sp>
            <p:sp>
              <p:nvSpPr>
                <p:cNvPr id="158" name="Freeform: Shape 157">
                  <a:extLst>
                    <a:ext uri="{FF2B5EF4-FFF2-40B4-BE49-F238E27FC236}">
                      <a16:creationId xmlns:a16="http://schemas.microsoft.com/office/drawing/2014/main" id="{78807AC0-6BA1-4263-96BF-5FFD5D9BBDD2}"/>
                    </a:ext>
                  </a:extLst>
                </p:cNvPr>
                <p:cNvSpPr/>
                <p:nvPr/>
              </p:nvSpPr>
              <p:spPr>
                <a:xfrm>
                  <a:off x="10083553" y="1845310"/>
                  <a:ext cx="648660" cy="215264"/>
                </a:xfrm>
                <a:custGeom>
                  <a:avLst/>
                  <a:gdLst>
                    <a:gd name="connsiteX0" fmla="*/ 324097 w 648660"/>
                    <a:gd name="connsiteY0" fmla="*/ 0 h 215264"/>
                    <a:gd name="connsiteX1" fmla="*/ 14534 w 648660"/>
                    <a:gd name="connsiteY1" fmla="*/ 129540 h 215264"/>
                    <a:gd name="connsiteX2" fmla="*/ 15487 w 648660"/>
                    <a:gd name="connsiteY2" fmla="*/ 200977 h 215264"/>
                    <a:gd name="connsiteX3" fmla="*/ 50729 w 648660"/>
                    <a:gd name="connsiteY3" fmla="*/ 215265 h 215264"/>
                    <a:gd name="connsiteX4" fmla="*/ 86924 w 648660"/>
                    <a:gd name="connsiteY4" fmla="*/ 200025 h 215264"/>
                    <a:gd name="connsiteX5" fmla="*/ 324097 w 648660"/>
                    <a:gd name="connsiteY5" fmla="*/ 100965 h 215264"/>
                    <a:gd name="connsiteX6" fmla="*/ 562222 w 648660"/>
                    <a:gd name="connsiteY6" fmla="*/ 199072 h 215264"/>
                    <a:gd name="connsiteX7" fmla="*/ 633659 w 648660"/>
                    <a:gd name="connsiteY7" fmla="*/ 199072 h 215264"/>
                    <a:gd name="connsiteX8" fmla="*/ 633659 w 648660"/>
                    <a:gd name="connsiteY8" fmla="*/ 127635 h 215264"/>
                    <a:gd name="connsiteX9" fmla="*/ 324097 w 648660"/>
                    <a:gd name="connsiteY9" fmla="*/ 0 h 2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660" h="215264">
                      <a:moveTo>
                        <a:pt x="324097" y="0"/>
                      </a:moveTo>
                      <a:cubicBezTo>
                        <a:pt x="207892" y="0"/>
                        <a:pt x="95497" y="46672"/>
                        <a:pt x="14534" y="129540"/>
                      </a:cubicBezTo>
                      <a:cubicBezTo>
                        <a:pt x="-5468" y="149542"/>
                        <a:pt x="-4516" y="181927"/>
                        <a:pt x="15487" y="200977"/>
                      </a:cubicBezTo>
                      <a:cubicBezTo>
                        <a:pt x="25012" y="210502"/>
                        <a:pt x="38347" y="215265"/>
                        <a:pt x="50729" y="215265"/>
                      </a:cubicBezTo>
                      <a:cubicBezTo>
                        <a:pt x="64064" y="215265"/>
                        <a:pt x="77399" y="210502"/>
                        <a:pt x="86924" y="200025"/>
                      </a:cubicBezTo>
                      <a:cubicBezTo>
                        <a:pt x="148837" y="137160"/>
                        <a:pt x="235514" y="100965"/>
                        <a:pt x="324097" y="100965"/>
                      </a:cubicBezTo>
                      <a:cubicBezTo>
                        <a:pt x="414584" y="100965"/>
                        <a:pt x="498404" y="136208"/>
                        <a:pt x="562222" y="199072"/>
                      </a:cubicBezTo>
                      <a:cubicBezTo>
                        <a:pt x="582224" y="219075"/>
                        <a:pt x="614609" y="219075"/>
                        <a:pt x="633659" y="199072"/>
                      </a:cubicBezTo>
                      <a:cubicBezTo>
                        <a:pt x="653662" y="179070"/>
                        <a:pt x="653662" y="146685"/>
                        <a:pt x="633659" y="127635"/>
                      </a:cubicBezTo>
                      <a:cubicBezTo>
                        <a:pt x="551744" y="45720"/>
                        <a:pt x="441254" y="0"/>
                        <a:pt x="324097" y="0"/>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3C3C41"/>
                    </a:solidFill>
                    <a:latin typeface="Segoe UI"/>
                  </a:endParaRPr>
                </a:p>
              </p:txBody>
            </p:sp>
            <p:sp>
              <p:nvSpPr>
                <p:cNvPr id="159" name="Freeform: Shape 158">
                  <a:extLst>
                    <a:ext uri="{FF2B5EF4-FFF2-40B4-BE49-F238E27FC236}">
                      <a16:creationId xmlns:a16="http://schemas.microsoft.com/office/drawing/2014/main" id="{72D3F0D2-7240-4710-A234-CE5B5FFEBB6B}"/>
                    </a:ext>
                  </a:extLst>
                </p:cNvPr>
                <p:cNvSpPr/>
                <p:nvPr/>
              </p:nvSpPr>
              <p:spPr>
                <a:xfrm>
                  <a:off x="10209768" y="2025332"/>
                  <a:ext cx="395763" cy="162877"/>
                </a:xfrm>
                <a:custGeom>
                  <a:avLst/>
                  <a:gdLst>
                    <a:gd name="connsiteX0" fmla="*/ 197882 w 395763"/>
                    <a:gd name="connsiteY0" fmla="*/ 0 h 162877"/>
                    <a:gd name="connsiteX1" fmla="*/ 15002 w 395763"/>
                    <a:gd name="connsiteY1" fmla="*/ 76200 h 162877"/>
                    <a:gd name="connsiteX2" fmla="*/ 15002 w 395763"/>
                    <a:gd name="connsiteY2" fmla="*/ 147638 h 162877"/>
                    <a:gd name="connsiteX3" fmla="*/ 86439 w 395763"/>
                    <a:gd name="connsiteY3" fmla="*/ 147638 h 162877"/>
                    <a:gd name="connsiteX4" fmla="*/ 308372 w 395763"/>
                    <a:gd name="connsiteY4" fmla="*/ 147638 h 162877"/>
                    <a:gd name="connsiteX5" fmla="*/ 344567 w 395763"/>
                    <a:gd name="connsiteY5" fmla="*/ 162878 h 162877"/>
                    <a:gd name="connsiteX6" fmla="*/ 380762 w 395763"/>
                    <a:gd name="connsiteY6" fmla="*/ 147638 h 162877"/>
                    <a:gd name="connsiteX7" fmla="*/ 380762 w 395763"/>
                    <a:gd name="connsiteY7" fmla="*/ 76200 h 162877"/>
                    <a:gd name="connsiteX8" fmla="*/ 197882 w 395763"/>
                    <a:gd name="connsiteY8" fmla="*/ 0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763" h="162877">
                      <a:moveTo>
                        <a:pt x="197882" y="0"/>
                      </a:moveTo>
                      <a:cubicBezTo>
                        <a:pt x="129302" y="0"/>
                        <a:pt x="64532" y="26670"/>
                        <a:pt x="15002" y="76200"/>
                      </a:cubicBezTo>
                      <a:cubicBezTo>
                        <a:pt x="-5001" y="96203"/>
                        <a:pt x="-5001" y="128588"/>
                        <a:pt x="15002" y="147638"/>
                      </a:cubicBezTo>
                      <a:cubicBezTo>
                        <a:pt x="35004" y="167640"/>
                        <a:pt x="67389" y="167640"/>
                        <a:pt x="86439" y="147638"/>
                      </a:cubicBezTo>
                      <a:cubicBezTo>
                        <a:pt x="145494" y="88582"/>
                        <a:pt x="248364" y="88582"/>
                        <a:pt x="308372" y="147638"/>
                      </a:cubicBezTo>
                      <a:cubicBezTo>
                        <a:pt x="317897" y="157163"/>
                        <a:pt x="331232" y="162878"/>
                        <a:pt x="344567" y="162878"/>
                      </a:cubicBezTo>
                      <a:cubicBezTo>
                        <a:pt x="357902" y="162878"/>
                        <a:pt x="370284" y="158115"/>
                        <a:pt x="380762" y="147638"/>
                      </a:cubicBezTo>
                      <a:cubicBezTo>
                        <a:pt x="400764" y="127635"/>
                        <a:pt x="400764" y="95250"/>
                        <a:pt x="380762" y="76200"/>
                      </a:cubicBezTo>
                      <a:cubicBezTo>
                        <a:pt x="331232" y="26670"/>
                        <a:pt x="266462" y="0"/>
                        <a:pt x="197882" y="0"/>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3C3C41"/>
                    </a:solidFill>
                    <a:latin typeface="Segoe UI"/>
                  </a:endParaRPr>
                </a:p>
              </p:txBody>
            </p:sp>
          </p:grpSp>
        </p:grpSp>
        <p:grpSp>
          <p:nvGrpSpPr>
            <p:cNvPr id="162" name="Group 161">
              <a:extLst>
                <a:ext uri="{FF2B5EF4-FFF2-40B4-BE49-F238E27FC236}">
                  <a16:creationId xmlns:a16="http://schemas.microsoft.com/office/drawing/2014/main" id="{4B131BEE-9B00-446F-9299-559EF84DBFA8}"/>
                </a:ext>
              </a:extLst>
            </p:cNvPr>
            <p:cNvGrpSpPr/>
            <p:nvPr/>
          </p:nvGrpSpPr>
          <p:grpSpPr>
            <a:xfrm>
              <a:off x="5638800" y="4324349"/>
              <a:ext cx="541399" cy="672483"/>
              <a:chOff x="5730874" y="2975840"/>
              <a:chExt cx="730816" cy="907762"/>
            </a:xfrm>
            <a:solidFill>
              <a:schemeClr val="bg1"/>
            </a:solidFill>
          </p:grpSpPr>
          <p:sp>
            <p:nvSpPr>
              <p:cNvPr id="163" name="Freeform: Shape 162">
                <a:extLst>
                  <a:ext uri="{FF2B5EF4-FFF2-40B4-BE49-F238E27FC236}">
                    <a16:creationId xmlns:a16="http://schemas.microsoft.com/office/drawing/2014/main" id="{A1DA7B0E-D1C7-4642-9861-88263EB34DE8}"/>
                  </a:ext>
                </a:extLst>
              </p:cNvPr>
              <p:cNvSpPr/>
              <p:nvPr/>
            </p:nvSpPr>
            <p:spPr>
              <a:xfrm>
                <a:off x="5921374" y="3724852"/>
                <a:ext cx="415636" cy="158750"/>
              </a:xfrm>
              <a:custGeom>
                <a:avLst/>
                <a:gdLst>
                  <a:gd name="connsiteX0" fmla="*/ 415636 w 415636"/>
                  <a:gd name="connsiteY0" fmla="*/ 77932 h 158750"/>
                  <a:gd name="connsiteX1" fmla="*/ 415636 w 415636"/>
                  <a:gd name="connsiteY1" fmla="*/ 147205 h 158750"/>
                  <a:gd name="connsiteX2" fmla="*/ 404091 w 415636"/>
                  <a:gd name="connsiteY2" fmla="*/ 158750 h 158750"/>
                  <a:gd name="connsiteX3" fmla="*/ 11545 w 415636"/>
                  <a:gd name="connsiteY3" fmla="*/ 158750 h 158750"/>
                  <a:gd name="connsiteX4" fmla="*/ 0 w 415636"/>
                  <a:gd name="connsiteY4" fmla="*/ 147205 h 158750"/>
                  <a:gd name="connsiteX5" fmla="*/ 0 w 415636"/>
                  <a:gd name="connsiteY5" fmla="*/ 77932 h 158750"/>
                  <a:gd name="connsiteX6" fmla="*/ 11545 w 415636"/>
                  <a:gd name="connsiteY6" fmla="*/ 66386 h 158750"/>
                  <a:gd name="connsiteX7" fmla="*/ 77932 w 415636"/>
                  <a:gd name="connsiteY7" fmla="*/ 66386 h 158750"/>
                  <a:gd name="connsiteX8" fmla="*/ 121227 w 415636"/>
                  <a:gd name="connsiteY8" fmla="*/ 0 h 158750"/>
                  <a:gd name="connsiteX9" fmla="*/ 209261 w 415636"/>
                  <a:gd name="connsiteY9" fmla="*/ 37523 h 158750"/>
                  <a:gd name="connsiteX10" fmla="*/ 297295 w 415636"/>
                  <a:gd name="connsiteY10" fmla="*/ 0 h 158750"/>
                  <a:gd name="connsiteX11" fmla="*/ 340591 w 415636"/>
                  <a:gd name="connsiteY11" fmla="*/ 66386 h 158750"/>
                  <a:gd name="connsiteX12" fmla="*/ 405534 w 415636"/>
                  <a:gd name="connsiteY12" fmla="*/ 66386 h 158750"/>
                  <a:gd name="connsiteX13" fmla="*/ 415636 w 415636"/>
                  <a:gd name="connsiteY13" fmla="*/ 77932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636" h="158750">
                    <a:moveTo>
                      <a:pt x="415636" y="77932"/>
                    </a:moveTo>
                    <a:lnTo>
                      <a:pt x="415636" y="147205"/>
                    </a:lnTo>
                    <a:cubicBezTo>
                      <a:pt x="415636" y="152977"/>
                      <a:pt x="411307" y="158750"/>
                      <a:pt x="404091" y="158750"/>
                    </a:cubicBezTo>
                    <a:lnTo>
                      <a:pt x="11545" y="158750"/>
                    </a:lnTo>
                    <a:cubicBezTo>
                      <a:pt x="5773" y="158750"/>
                      <a:pt x="0" y="154420"/>
                      <a:pt x="0" y="147205"/>
                    </a:cubicBezTo>
                    <a:lnTo>
                      <a:pt x="0" y="77932"/>
                    </a:lnTo>
                    <a:cubicBezTo>
                      <a:pt x="0" y="72159"/>
                      <a:pt x="4330" y="66386"/>
                      <a:pt x="11545" y="66386"/>
                    </a:cubicBezTo>
                    <a:lnTo>
                      <a:pt x="77932" y="66386"/>
                    </a:lnTo>
                    <a:lnTo>
                      <a:pt x="121227" y="0"/>
                    </a:lnTo>
                    <a:cubicBezTo>
                      <a:pt x="142875" y="23091"/>
                      <a:pt x="174625" y="37523"/>
                      <a:pt x="209261" y="37523"/>
                    </a:cubicBezTo>
                    <a:cubicBezTo>
                      <a:pt x="243898" y="37523"/>
                      <a:pt x="274205" y="23091"/>
                      <a:pt x="297295" y="0"/>
                    </a:cubicBezTo>
                    <a:lnTo>
                      <a:pt x="340591" y="66386"/>
                    </a:lnTo>
                    <a:lnTo>
                      <a:pt x="405534" y="66386"/>
                    </a:lnTo>
                    <a:cubicBezTo>
                      <a:pt x="411307" y="66386"/>
                      <a:pt x="415636" y="72159"/>
                      <a:pt x="415636" y="77932"/>
                    </a:cubicBezTo>
                    <a:close/>
                  </a:path>
                </a:pathLst>
              </a:custGeom>
              <a:grpFill/>
              <a:ln w="14432" cap="flat">
                <a:noFill/>
                <a:prstDash val="solid"/>
                <a:miter/>
              </a:ln>
            </p:spPr>
            <p:txBody>
              <a:bodyPr rtlCol="0" anchor="ctr"/>
              <a:lstStyle/>
              <a:p>
                <a:endParaRPr lang="en-IN"/>
              </a:p>
            </p:txBody>
          </p:sp>
          <p:grpSp>
            <p:nvGrpSpPr>
              <p:cNvPr id="164" name="Graphic 50">
                <a:extLst>
                  <a:ext uri="{FF2B5EF4-FFF2-40B4-BE49-F238E27FC236}">
                    <a16:creationId xmlns:a16="http://schemas.microsoft.com/office/drawing/2014/main" id="{7816779B-6CFF-4232-99D1-CBA1101136E4}"/>
                  </a:ext>
                </a:extLst>
              </p:cNvPr>
              <p:cNvGrpSpPr/>
              <p:nvPr/>
            </p:nvGrpSpPr>
            <p:grpSpPr>
              <a:xfrm>
                <a:off x="6028170" y="3540125"/>
                <a:ext cx="202045" cy="202045"/>
                <a:chOff x="6028170" y="3540125"/>
                <a:chExt cx="202045" cy="202045"/>
              </a:xfrm>
              <a:grpFill/>
            </p:grpSpPr>
            <p:sp>
              <p:nvSpPr>
                <p:cNvPr id="175" name="Freeform: Shape 174">
                  <a:extLst>
                    <a:ext uri="{FF2B5EF4-FFF2-40B4-BE49-F238E27FC236}">
                      <a16:creationId xmlns:a16="http://schemas.microsoft.com/office/drawing/2014/main" id="{39EF7873-F6C2-4732-A805-67BEEBB1A9AA}"/>
                    </a:ext>
                  </a:extLst>
                </p:cNvPr>
                <p:cNvSpPr/>
                <p:nvPr/>
              </p:nvSpPr>
              <p:spPr>
                <a:xfrm>
                  <a:off x="6088784" y="3600738"/>
                  <a:ext cx="80818" cy="80818"/>
                </a:xfrm>
                <a:custGeom>
                  <a:avLst/>
                  <a:gdLst>
                    <a:gd name="connsiteX0" fmla="*/ 40409 w 80818"/>
                    <a:gd name="connsiteY0" fmla="*/ 0 h 80818"/>
                    <a:gd name="connsiteX1" fmla="*/ 0 w 80818"/>
                    <a:gd name="connsiteY1" fmla="*/ 40409 h 80818"/>
                    <a:gd name="connsiteX2" fmla="*/ 40409 w 80818"/>
                    <a:gd name="connsiteY2" fmla="*/ 80818 h 80818"/>
                    <a:gd name="connsiteX3" fmla="*/ 80818 w 80818"/>
                    <a:gd name="connsiteY3" fmla="*/ 40409 h 80818"/>
                    <a:gd name="connsiteX4" fmla="*/ 40409 w 80818"/>
                    <a:gd name="connsiteY4" fmla="*/ 0 h 8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18" h="80818">
                      <a:moveTo>
                        <a:pt x="40409" y="0"/>
                      </a:moveTo>
                      <a:cubicBezTo>
                        <a:pt x="18761" y="0"/>
                        <a:pt x="0" y="17318"/>
                        <a:pt x="0" y="40409"/>
                      </a:cubicBezTo>
                      <a:cubicBezTo>
                        <a:pt x="0" y="62057"/>
                        <a:pt x="18761" y="80818"/>
                        <a:pt x="40409" y="80818"/>
                      </a:cubicBezTo>
                      <a:cubicBezTo>
                        <a:pt x="62057" y="80818"/>
                        <a:pt x="80818" y="62057"/>
                        <a:pt x="80818" y="40409"/>
                      </a:cubicBezTo>
                      <a:cubicBezTo>
                        <a:pt x="80818" y="17318"/>
                        <a:pt x="62057" y="0"/>
                        <a:pt x="40409" y="0"/>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a:solidFill>
                      <a:srgbClr val="3C3C41"/>
                    </a:solidFill>
                    <a:latin typeface="Segoe UI"/>
                  </a:endParaRPr>
                </a:p>
              </p:txBody>
            </p:sp>
            <p:sp>
              <p:nvSpPr>
                <p:cNvPr id="176" name="Freeform: Shape 175">
                  <a:extLst>
                    <a:ext uri="{FF2B5EF4-FFF2-40B4-BE49-F238E27FC236}">
                      <a16:creationId xmlns:a16="http://schemas.microsoft.com/office/drawing/2014/main" id="{EAE6EA8D-1A8C-40B6-97E2-0E1EC0EB83AD}"/>
                    </a:ext>
                  </a:extLst>
                </p:cNvPr>
                <p:cNvSpPr/>
                <p:nvPr/>
              </p:nvSpPr>
              <p:spPr>
                <a:xfrm>
                  <a:off x="6028170" y="3540125"/>
                  <a:ext cx="202045" cy="202045"/>
                </a:xfrm>
                <a:custGeom>
                  <a:avLst/>
                  <a:gdLst>
                    <a:gd name="connsiteX0" fmla="*/ 101023 w 202045"/>
                    <a:gd name="connsiteY0" fmla="*/ 0 h 202045"/>
                    <a:gd name="connsiteX1" fmla="*/ 0 w 202045"/>
                    <a:gd name="connsiteY1" fmla="*/ 101023 h 202045"/>
                    <a:gd name="connsiteX2" fmla="*/ 101023 w 202045"/>
                    <a:gd name="connsiteY2" fmla="*/ 202045 h 202045"/>
                    <a:gd name="connsiteX3" fmla="*/ 202045 w 202045"/>
                    <a:gd name="connsiteY3" fmla="*/ 101023 h 202045"/>
                    <a:gd name="connsiteX4" fmla="*/ 101023 w 202045"/>
                    <a:gd name="connsiteY4" fmla="*/ 0 h 202045"/>
                    <a:gd name="connsiteX5" fmla="*/ 101023 w 202045"/>
                    <a:gd name="connsiteY5" fmla="*/ 161636 h 202045"/>
                    <a:gd name="connsiteX6" fmla="*/ 38966 w 202045"/>
                    <a:gd name="connsiteY6" fmla="*/ 99580 h 202045"/>
                    <a:gd name="connsiteX7" fmla="*/ 101023 w 202045"/>
                    <a:gd name="connsiteY7" fmla="*/ 37523 h 202045"/>
                    <a:gd name="connsiteX8" fmla="*/ 163080 w 202045"/>
                    <a:gd name="connsiteY8" fmla="*/ 99580 h 202045"/>
                    <a:gd name="connsiteX9" fmla="*/ 101023 w 202045"/>
                    <a:gd name="connsiteY9" fmla="*/ 161636 h 20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045" h="202045">
                      <a:moveTo>
                        <a:pt x="101023" y="0"/>
                      </a:moveTo>
                      <a:cubicBezTo>
                        <a:pt x="46182" y="0"/>
                        <a:pt x="0" y="44739"/>
                        <a:pt x="0" y="101023"/>
                      </a:cubicBezTo>
                      <a:cubicBezTo>
                        <a:pt x="0" y="157307"/>
                        <a:pt x="44739" y="202045"/>
                        <a:pt x="101023" y="202045"/>
                      </a:cubicBezTo>
                      <a:cubicBezTo>
                        <a:pt x="155864" y="202045"/>
                        <a:pt x="202045" y="157307"/>
                        <a:pt x="202045" y="101023"/>
                      </a:cubicBezTo>
                      <a:cubicBezTo>
                        <a:pt x="202045" y="44739"/>
                        <a:pt x="155864" y="0"/>
                        <a:pt x="101023" y="0"/>
                      </a:cubicBezTo>
                      <a:close/>
                      <a:moveTo>
                        <a:pt x="101023" y="161636"/>
                      </a:moveTo>
                      <a:cubicBezTo>
                        <a:pt x="66386" y="161636"/>
                        <a:pt x="38966" y="134216"/>
                        <a:pt x="38966" y="99580"/>
                      </a:cubicBezTo>
                      <a:cubicBezTo>
                        <a:pt x="38966" y="64943"/>
                        <a:pt x="66386" y="37523"/>
                        <a:pt x="101023" y="37523"/>
                      </a:cubicBezTo>
                      <a:cubicBezTo>
                        <a:pt x="135659" y="37523"/>
                        <a:pt x="163080" y="64943"/>
                        <a:pt x="163080" y="99580"/>
                      </a:cubicBezTo>
                      <a:cubicBezTo>
                        <a:pt x="163080" y="134216"/>
                        <a:pt x="135659" y="161636"/>
                        <a:pt x="101023" y="161636"/>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a:solidFill>
                      <a:srgbClr val="3C3C41"/>
                    </a:solidFill>
                    <a:latin typeface="Segoe UI"/>
                  </a:endParaRPr>
                </a:p>
              </p:txBody>
            </p:sp>
          </p:grpSp>
          <p:grpSp>
            <p:nvGrpSpPr>
              <p:cNvPr id="165" name="Graphic 50">
                <a:extLst>
                  <a:ext uri="{FF2B5EF4-FFF2-40B4-BE49-F238E27FC236}">
                    <a16:creationId xmlns:a16="http://schemas.microsoft.com/office/drawing/2014/main" id="{E88BE6F2-2138-457B-8E5D-A898E12FE003}"/>
                  </a:ext>
                </a:extLst>
              </p:cNvPr>
              <p:cNvGrpSpPr/>
              <p:nvPr/>
            </p:nvGrpSpPr>
            <p:grpSpPr>
              <a:xfrm>
                <a:off x="5730874" y="3241386"/>
                <a:ext cx="173181" cy="173181"/>
                <a:chOff x="5730874" y="3241386"/>
                <a:chExt cx="173181" cy="173181"/>
              </a:xfrm>
              <a:grpFill/>
            </p:grpSpPr>
            <p:sp>
              <p:nvSpPr>
                <p:cNvPr id="173" name="Freeform: Shape 172">
                  <a:extLst>
                    <a:ext uri="{FF2B5EF4-FFF2-40B4-BE49-F238E27FC236}">
                      <a16:creationId xmlns:a16="http://schemas.microsoft.com/office/drawing/2014/main" id="{81780307-5872-4DAD-BA58-F4515B3796B7}"/>
                    </a:ext>
                  </a:extLst>
                </p:cNvPr>
                <p:cNvSpPr/>
                <p:nvPr/>
              </p:nvSpPr>
              <p:spPr>
                <a:xfrm>
                  <a:off x="5730874" y="3241386"/>
                  <a:ext cx="173181" cy="173181"/>
                </a:xfrm>
                <a:custGeom>
                  <a:avLst/>
                  <a:gdLst>
                    <a:gd name="connsiteX0" fmla="*/ 86591 w 173181"/>
                    <a:gd name="connsiteY0" fmla="*/ 0 h 173181"/>
                    <a:gd name="connsiteX1" fmla="*/ 0 w 173181"/>
                    <a:gd name="connsiteY1" fmla="*/ 86591 h 173181"/>
                    <a:gd name="connsiteX2" fmla="*/ 86591 w 173181"/>
                    <a:gd name="connsiteY2" fmla="*/ 173182 h 173181"/>
                    <a:gd name="connsiteX3" fmla="*/ 173182 w 173181"/>
                    <a:gd name="connsiteY3" fmla="*/ 86591 h 173181"/>
                    <a:gd name="connsiteX4" fmla="*/ 86591 w 173181"/>
                    <a:gd name="connsiteY4" fmla="*/ 0 h 173181"/>
                    <a:gd name="connsiteX5" fmla="*/ 86591 w 173181"/>
                    <a:gd name="connsiteY5" fmla="*/ 141432 h 173181"/>
                    <a:gd name="connsiteX6" fmla="*/ 31750 w 173181"/>
                    <a:gd name="connsiteY6" fmla="*/ 86591 h 173181"/>
                    <a:gd name="connsiteX7" fmla="*/ 86591 w 173181"/>
                    <a:gd name="connsiteY7" fmla="*/ 31750 h 173181"/>
                    <a:gd name="connsiteX8" fmla="*/ 141432 w 173181"/>
                    <a:gd name="connsiteY8" fmla="*/ 86591 h 173181"/>
                    <a:gd name="connsiteX9" fmla="*/ 86591 w 173181"/>
                    <a:gd name="connsiteY9" fmla="*/ 141432 h 17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181" h="173181">
                      <a:moveTo>
                        <a:pt x="86591" y="0"/>
                      </a:moveTo>
                      <a:cubicBezTo>
                        <a:pt x="38966" y="0"/>
                        <a:pt x="0" y="38966"/>
                        <a:pt x="0" y="86591"/>
                      </a:cubicBezTo>
                      <a:cubicBezTo>
                        <a:pt x="0" y="134216"/>
                        <a:pt x="38966" y="173182"/>
                        <a:pt x="86591" y="173182"/>
                      </a:cubicBezTo>
                      <a:cubicBezTo>
                        <a:pt x="134216" y="173182"/>
                        <a:pt x="173182" y="134216"/>
                        <a:pt x="173182" y="86591"/>
                      </a:cubicBezTo>
                      <a:cubicBezTo>
                        <a:pt x="173182" y="38966"/>
                        <a:pt x="134216" y="0"/>
                        <a:pt x="86591" y="0"/>
                      </a:cubicBezTo>
                      <a:close/>
                      <a:moveTo>
                        <a:pt x="86591" y="141432"/>
                      </a:moveTo>
                      <a:cubicBezTo>
                        <a:pt x="56284" y="141432"/>
                        <a:pt x="31750" y="116898"/>
                        <a:pt x="31750" y="86591"/>
                      </a:cubicBezTo>
                      <a:cubicBezTo>
                        <a:pt x="31750" y="56284"/>
                        <a:pt x="56284" y="31750"/>
                        <a:pt x="86591" y="31750"/>
                      </a:cubicBezTo>
                      <a:cubicBezTo>
                        <a:pt x="116898" y="31750"/>
                        <a:pt x="141432" y="56284"/>
                        <a:pt x="141432" y="86591"/>
                      </a:cubicBezTo>
                      <a:cubicBezTo>
                        <a:pt x="141432" y="116898"/>
                        <a:pt x="116898" y="141432"/>
                        <a:pt x="86591" y="141432"/>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a:solidFill>
                      <a:srgbClr val="3C3C41"/>
                    </a:solidFill>
                    <a:latin typeface="Segoe UI"/>
                  </a:endParaRPr>
                </a:p>
              </p:txBody>
            </p:sp>
            <p:sp>
              <p:nvSpPr>
                <p:cNvPr id="174" name="Freeform: Shape 173">
                  <a:extLst>
                    <a:ext uri="{FF2B5EF4-FFF2-40B4-BE49-F238E27FC236}">
                      <a16:creationId xmlns:a16="http://schemas.microsoft.com/office/drawing/2014/main" id="{8342B49B-E3D8-4929-BFF2-2011A743A257}"/>
                    </a:ext>
                  </a:extLst>
                </p:cNvPr>
                <p:cNvSpPr/>
                <p:nvPr/>
              </p:nvSpPr>
              <p:spPr>
                <a:xfrm>
                  <a:off x="5784272" y="3294784"/>
                  <a:ext cx="66386" cy="66386"/>
                </a:xfrm>
                <a:custGeom>
                  <a:avLst/>
                  <a:gdLst>
                    <a:gd name="connsiteX0" fmla="*/ 33193 w 66386"/>
                    <a:gd name="connsiteY0" fmla="*/ 0 h 66386"/>
                    <a:gd name="connsiteX1" fmla="*/ 0 w 66386"/>
                    <a:gd name="connsiteY1" fmla="*/ 33193 h 66386"/>
                    <a:gd name="connsiteX2" fmla="*/ 33193 w 66386"/>
                    <a:gd name="connsiteY2" fmla="*/ 66386 h 66386"/>
                    <a:gd name="connsiteX3" fmla="*/ 66386 w 66386"/>
                    <a:gd name="connsiteY3" fmla="*/ 33193 h 66386"/>
                    <a:gd name="connsiteX4" fmla="*/ 33193 w 66386"/>
                    <a:gd name="connsiteY4" fmla="*/ 0 h 66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6386">
                      <a:moveTo>
                        <a:pt x="33193" y="0"/>
                      </a:moveTo>
                      <a:cubicBezTo>
                        <a:pt x="14432" y="0"/>
                        <a:pt x="0" y="14432"/>
                        <a:pt x="0" y="33193"/>
                      </a:cubicBezTo>
                      <a:cubicBezTo>
                        <a:pt x="0" y="51955"/>
                        <a:pt x="14432" y="66386"/>
                        <a:pt x="33193" y="66386"/>
                      </a:cubicBezTo>
                      <a:cubicBezTo>
                        <a:pt x="51955" y="66386"/>
                        <a:pt x="66386" y="51955"/>
                        <a:pt x="66386" y="33193"/>
                      </a:cubicBezTo>
                      <a:cubicBezTo>
                        <a:pt x="66386" y="14432"/>
                        <a:pt x="51955" y="0"/>
                        <a:pt x="33193" y="0"/>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a:solidFill>
                      <a:srgbClr val="3C3C41"/>
                    </a:solidFill>
                    <a:latin typeface="Segoe UI"/>
                  </a:endParaRPr>
                </a:p>
              </p:txBody>
            </p:sp>
          </p:grpSp>
          <p:grpSp>
            <p:nvGrpSpPr>
              <p:cNvPr id="166" name="Graphic 50">
                <a:extLst>
                  <a:ext uri="{FF2B5EF4-FFF2-40B4-BE49-F238E27FC236}">
                    <a16:creationId xmlns:a16="http://schemas.microsoft.com/office/drawing/2014/main" id="{7CCE22FB-0839-4303-A781-4A5D378F4DE1}"/>
                  </a:ext>
                </a:extLst>
              </p:cNvPr>
              <p:cNvGrpSpPr/>
              <p:nvPr/>
            </p:nvGrpSpPr>
            <p:grpSpPr>
              <a:xfrm>
                <a:off x="6139295" y="2975840"/>
                <a:ext cx="141431" cy="141431"/>
                <a:chOff x="6139295" y="2975840"/>
                <a:chExt cx="141431" cy="141431"/>
              </a:xfrm>
              <a:grpFill/>
            </p:grpSpPr>
            <p:sp>
              <p:nvSpPr>
                <p:cNvPr id="171" name="Freeform: Shape 170">
                  <a:extLst>
                    <a:ext uri="{FF2B5EF4-FFF2-40B4-BE49-F238E27FC236}">
                      <a16:creationId xmlns:a16="http://schemas.microsoft.com/office/drawing/2014/main" id="{A1B3B037-6DC2-4A37-B3AE-38FA6202F062}"/>
                    </a:ext>
                  </a:extLst>
                </p:cNvPr>
                <p:cNvSpPr/>
                <p:nvPr/>
              </p:nvSpPr>
              <p:spPr>
                <a:xfrm>
                  <a:off x="6185477" y="3022022"/>
                  <a:ext cx="49068" cy="49068"/>
                </a:xfrm>
                <a:custGeom>
                  <a:avLst/>
                  <a:gdLst>
                    <a:gd name="connsiteX0" fmla="*/ 49068 w 49068"/>
                    <a:gd name="connsiteY0" fmla="*/ 24534 h 49068"/>
                    <a:gd name="connsiteX1" fmla="*/ 24534 w 49068"/>
                    <a:gd name="connsiteY1" fmla="*/ 49068 h 49068"/>
                    <a:gd name="connsiteX2" fmla="*/ 0 w 49068"/>
                    <a:gd name="connsiteY2" fmla="*/ 24534 h 49068"/>
                    <a:gd name="connsiteX3" fmla="*/ 24534 w 49068"/>
                    <a:gd name="connsiteY3" fmla="*/ 0 h 49068"/>
                    <a:gd name="connsiteX4" fmla="*/ 49068 w 49068"/>
                    <a:gd name="connsiteY4" fmla="*/ 24534 h 49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68" h="49068">
                      <a:moveTo>
                        <a:pt x="49068" y="24534"/>
                      </a:moveTo>
                      <a:cubicBezTo>
                        <a:pt x="49068" y="38084"/>
                        <a:pt x="38084" y="49068"/>
                        <a:pt x="24534" y="49068"/>
                      </a:cubicBezTo>
                      <a:cubicBezTo>
                        <a:pt x="10984" y="49068"/>
                        <a:pt x="0" y="38084"/>
                        <a:pt x="0" y="24534"/>
                      </a:cubicBezTo>
                      <a:cubicBezTo>
                        <a:pt x="0" y="10984"/>
                        <a:pt x="10984" y="0"/>
                        <a:pt x="24534" y="0"/>
                      </a:cubicBezTo>
                      <a:cubicBezTo>
                        <a:pt x="38084" y="0"/>
                        <a:pt x="49068" y="10984"/>
                        <a:pt x="49068" y="24534"/>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a:solidFill>
                      <a:srgbClr val="3C3C41"/>
                    </a:solidFill>
                    <a:latin typeface="Segoe UI"/>
                  </a:endParaRPr>
                </a:p>
              </p:txBody>
            </p:sp>
            <p:sp>
              <p:nvSpPr>
                <p:cNvPr id="172" name="Freeform: Shape 171">
                  <a:extLst>
                    <a:ext uri="{FF2B5EF4-FFF2-40B4-BE49-F238E27FC236}">
                      <a16:creationId xmlns:a16="http://schemas.microsoft.com/office/drawing/2014/main" id="{011D693C-0B3F-4839-8937-2150044D2F65}"/>
                    </a:ext>
                  </a:extLst>
                </p:cNvPr>
                <p:cNvSpPr/>
                <p:nvPr/>
              </p:nvSpPr>
              <p:spPr>
                <a:xfrm>
                  <a:off x="6139295" y="2975840"/>
                  <a:ext cx="141431" cy="141431"/>
                </a:xfrm>
                <a:custGeom>
                  <a:avLst/>
                  <a:gdLst>
                    <a:gd name="connsiteX0" fmla="*/ 70716 w 141431"/>
                    <a:gd name="connsiteY0" fmla="*/ 0 h 141431"/>
                    <a:gd name="connsiteX1" fmla="*/ 0 w 141431"/>
                    <a:gd name="connsiteY1" fmla="*/ 70716 h 141431"/>
                    <a:gd name="connsiteX2" fmla="*/ 70716 w 141431"/>
                    <a:gd name="connsiteY2" fmla="*/ 141432 h 141431"/>
                    <a:gd name="connsiteX3" fmla="*/ 141432 w 141431"/>
                    <a:gd name="connsiteY3" fmla="*/ 70716 h 141431"/>
                    <a:gd name="connsiteX4" fmla="*/ 70716 w 141431"/>
                    <a:gd name="connsiteY4" fmla="*/ 0 h 141431"/>
                    <a:gd name="connsiteX5" fmla="*/ 70716 w 141431"/>
                    <a:gd name="connsiteY5" fmla="*/ 118341 h 141431"/>
                    <a:gd name="connsiteX6" fmla="*/ 24534 w 141431"/>
                    <a:gd name="connsiteY6" fmla="*/ 72159 h 141431"/>
                    <a:gd name="connsiteX7" fmla="*/ 70716 w 141431"/>
                    <a:gd name="connsiteY7" fmla="*/ 25977 h 141431"/>
                    <a:gd name="connsiteX8" fmla="*/ 116898 w 141431"/>
                    <a:gd name="connsiteY8" fmla="*/ 72159 h 141431"/>
                    <a:gd name="connsiteX9" fmla="*/ 70716 w 141431"/>
                    <a:gd name="connsiteY9" fmla="*/ 118341 h 14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431" h="141431">
                      <a:moveTo>
                        <a:pt x="70716" y="0"/>
                      </a:moveTo>
                      <a:cubicBezTo>
                        <a:pt x="31750" y="0"/>
                        <a:pt x="0" y="31750"/>
                        <a:pt x="0" y="70716"/>
                      </a:cubicBezTo>
                      <a:cubicBezTo>
                        <a:pt x="0" y="109682"/>
                        <a:pt x="31750" y="141432"/>
                        <a:pt x="70716" y="141432"/>
                      </a:cubicBezTo>
                      <a:cubicBezTo>
                        <a:pt x="109682" y="141432"/>
                        <a:pt x="141432" y="109682"/>
                        <a:pt x="141432" y="70716"/>
                      </a:cubicBezTo>
                      <a:cubicBezTo>
                        <a:pt x="141432" y="31750"/>
                        <a:pt x="109682" y="0"/>
                        <a:pt x="70716" y="0"/>
                      </a:cubicBezTo>
                      <a:close/>
                      <a:moveTo>
                        <a:pt x="70716" y="118341"/>
                      </a:moveTo>
                      <a:cubicBezTo>
                        <a:pt x="44739" y="118341"/>
                        <a:pt x="24534" y="96693"/>
                        <a:pt x="24534" y="72159"/>
                      </a:cubicBezTo>
                      <a:cubicBezTo>
                        <a:pt x="24534" y="46182"/>
                        <a:pt x="46182" y="25977"/>
                        <a:pt x="70716" y="25977"/>
                      </a:cubicBezTo>
                      <a:cubicBezTo>
                        <a:pt x="95250" y="25977"/>
                        <a:pt x="116898" y="47625"/>
                        <a:pt x="116898" y="72159"/>
                      </a:cubicBezTo>
                      <a:cubicBezTo>
                        <a:pt x="118341" y="96693"/>
                        <a:pt x="96693" y="118341"/>
                        <a:pt x="70716" y="118341"/>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a:solidFill>
                      <a:srgbClr val="3C3C41"/>
                    </a:solidFill>
                    <a:latin typeface="Segoe UI"/>
                  </a:endParaRPr>
                </a:p>
              </p:txBody>
            </p:sp>
          </p:grpSp>
          <p:sp>
            <p:nvSpPr>
              <p:cNvPr id="167" name="Freeform: Shape 166">
                <a:extLst>
                  <a:ext uri="{FF2B5EF4-FFF2-40B4-BE49-F238E27FC236}">
                    <a16:creationId xmlns:a16="http://schemas.microsoft.com/office/drawing/2014/main" id="{993B5A4F-D935-4AF4-89D6-FC53B37BD8A8}"/>
                  </a:ext>
                </a:extLst>
              </p:cNvPr>
              <p:cNvSpPr/>
              <p:nvPr/>
            </p:nvSpPr>
            <p:spPr>
              <a:xfrm>
                <a:off x="5839113" y="3349625"/>
                <a:ext cx="258329" cy="258329"/>
              </a:xfrm>
              <a:custGeom>
                <a:avLst/>
                <a:gdLst>
                  <a:gd name="connsiteX0" fmla="*/ 258330 w 258329"/>
                  <a:gd name="connsiteY0" fmla="*/ 173182 h 258329"/>
                  <a:gd name="connsiteX1" fmla="*/ 173182 w 258329"/>
                  <a:gd name="connsiteY1" fmla="*/ 258330 h 258329"/>
                  <a:gd name="connsiteX2" fmla="*/ 0 w 258329"/>
                  <a:gd name="connsiteY2" fmla="*/ 85148 h 258329"/>
                  <a:gd name="connsiteX3" fmla="*/ 85148 w 258329"/>
                  <a:gd name="connsiteY3" fmla="*/ 0 h 258329"/>
                  <a:gd name="connsiteX4" fmla="*/ 258330 w 258329"/>
                  <a:gd name="connsiteY4" fmla="*/ 173182 h 258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329" h="258329">
                    <a:moveTo>
                      <a:pt x="258330" y="173182"/>
                    </a:moveTo>
                    <a:cubicBezTo>
                      <a:pt x="216477" y="184727"/>
                      <a:pt x="184727" y="216477"/>
                      <a:pt x="173182" y="258330"/>
                    </a:cubicBezTo>
                    <a:lnTo>
                      <a:pt x="0" y="85148"/>
                    </a:lnTo>
                    <a:cubicBezTo>
                      <a:pt x="43295" y="76489"/>
                      <a:pt x="76489" y="43295"/>
                      <a:pt x="85148" y="0"/>
                    </a:cubicBezTo>
                    <a:lnTo>
                      <a:pt x="258330" y="173182"/>
                    </a:lnTo>
                    <a:close/>
                  </a:path>
                </a:pathLst>
              </a:custGeom>
              <a:grpFill/>
              <a:ln w="14432"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9C43A37E-59D5-43E3-9F2A-B21F6DD72388}"/>
                  </a:ext>
                </a:extLst>
              </p:cNvPr>
              <p:cNvSpPr/>
              <p:nvPr/>
            </p:nvSpPr>
            <p:spPr>
              <a:xfrm>
                <a:off x="6247534" y="3060988"/>
                <a:ext cx="124113" cy="134215"/>
              </a:xfrm>
              <a:custGeom>
                <a:avLst/>
                <a:gdLst>
                  <a:gd name="connsiteX0" fmla="*/ 124114 w 124113"/>
                  <a:gd name="connsiteY0" fmla="*/ 70716 h 134215"/>
                  <a:gd name="connsiteX1" fmla="*/ 63500 w 124113"/>
                  <a:gd name="connsiteY1" fmla="*/ 134216 h 134215"/>
                  <a:gd name="connsiteX2" fmla="*/ 0 w 124113"/>
                  <a:gd name="connsiteY2" fmla="*/ 70716 h 134215"/>
                  <a:gd name="connsiteX3" fmla="*/ 53398 w 124113"/>
                  <a:gd name="connsiteY3" fmla="*/ 0 h 134215"/>
                  <a:gd name="connsiteX4" fmla="*/ 124114 w 124113"/>
                  <a:gd name="connsiteY4" fmla="*/ 70716 h 134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13" h="134215">
                    <a:moveTo>
                      <a:pt x="124114" y="70716"/>
                    </a:moveTo>
                    <a:cubicBezTo>
                      <a:pt x="90920" y="75045"/>
                      <a:pt x="66386" y="101023"/>
                      <a:pt x="63500" y="134216"/>
                    </a:cubicBezTo>
                    <a:lnTo>
                      <a:pt x="0" y="70716"/>
                    </a:lnTo>
                    <a:cubicBezTo>
                      <a:pt x="27420" y="57727"/>
                      <a:pt x="49068" y="31750"/>
                      <a:pt x="53398" y="0"/>
                    </a:cubicBezTo>
                    <a:lnTo>
                      <a:pt x="124114" y="70716"/>
                    </a:lnTo>
                    <a:close/>
                  </a:path>
                </a:pathLst>
              </a:custGeom>
              <a:grpFill/>
              <a:ln w="14432"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6A7AFD4E-9D43-4469-B0AA-5B3A74C36C76}"/>
                  </a:ext>
                </a:extLst>
              </p:cNvPr>
              <p:cNvSpPr/>
              <p:nvPr/>
            </p:nvSpPr>
            <p:spPr>
              <a:xfrm>
                <a:off x="5853545" y="3027795"/>
                <a:ext cx="323272" cy="295852"/>
              </a:xfrm>
              <a:custGeom>
                <a:avLst/>
                <a:gdLst>
                  <a:gd name="connsiteX0" fmla="*/ 323273 w 323272"/>
                  <a:gd name="connsiteY0" fmla="*/ 105352 h 295852"/>
                  <a:gd name="connsiteX1" fmla="*/ 72159 w 323272"/>
                  <a:gd name="connsiteY1" fmla="*/ 295852 h 295852"/>
                  <a:gd name="connsiteX2" fmla="*/ 0 w 323272"/>
                  <a:gd name="connsiteY2" fmla="*/ 197716 h 295852"/>
                  <a:gd name="connsiteX3" fmla="*/ 266989 w 323272"/>
                  <a:gd name="connsiteY3" fmla="*/ 0 h 295852"/>
                  <a:gd name="connsiteX4" fmla="*/ 264102 w 323272"/>
                  <a:gd name="connsiteY4" fmla="*/ 20205 h 295852"/>
                  <a:gd name="connsiteX5" fmla="*/ 323273 w 323272"/>
                  <a:gd name="connsiteY5" fmla="*/ 105352 h 29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72" h="295852">
                    <a:moveTo>
                      <a:pt x="323273" y="105352"/>
                    </a:moveTo>
                    <a:lnTo>
                      <a:pt x="72159" y="295852"/>
                    </a:lnTo>
                    <a:cubicBezTo>
                      <a:pt x="70716" y="251114"/>
                      <a:pt x="40409" y="213591"/>
                      <a:pt x="0" y="197716"/>
                    </a:cubicBezTo>
                    <a:lnTo>
                      <a:pt x="266989" y="0"/>
                    </a:lnTo>
                    <a:cubicBezTo>
                      <a:pt x="265545" y="5773"/>
                      <a:pt x="264102" y="12989"/>
                      <a:pt x="264102" y="20205"/>
                    </a:cubicBezTo>
                    <a:cubicBezTo>
                      <a:pt x="264102" y="59170"/>
                      <a:pt x="288636" y="92364"/>
                      <a:pt x="323273" y="105352"/>
                    </a:cubicBezTo>
                    <a:close/>
                  </a:path>
                </a:pathLst>
              </a:custGeom>
              <a:grpFill/>
              <a:ln w="14432"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9CE0150D-F3BA-4772-B5D5-C6F9C7EC91CC}"/>
                  </a:ext>
                </a:extLst>
              </p:cNvPr>
              <p:cNvSpPr/>
              <p:nvPr/>
            </p:nvSpPr>
            <p:spPr>
              <a:xfrm>
                <a:off x="6298922" y="3153352"/>
                <a:ext cx="162768" cy="199159"/>
              </a:xfrm>
              <a:custGeom>
                <a:avLst/>
                <a:gdLst>
                  <a:gd name="connsiteX0" fmla="*/ 159316 w 162768"/>
                  <a:gd name="connsiteY0" fmla="*/ 111125 h 199159"/>
                  <a:gd name="connsiteX1" fmla="*/ 123237 w 162768"/>
                  <a:gd name="connsiteY1" fmla="*/ 73602 h 199159"/>
                  <a:gd name="connsiteX2" fmla="*/ 121793 w 162768"/>
                  <a:gd name="connsiteY2" fmla="*/ 73602 h 199159"/>
                  <a:gd name="connsiteX3" fmla="*/ 129009 w 162768"/>
                  <a:gd name="connsiteY3" fmla="*/ 47625 h 199159"/>
                  <a:gd name="connsiteX4" fmla="*/ 81384 w 162768"/>
                  <a:gd name="connsiteY4" fmla="*/ 0 h 199159"/>
                  <a:gd name="connsiteX5" fmla="*/ 33759 w 162768"/>
                  <a:gd name="connsiteY5" fmla="*/ 47625 h 199159"/>
                  <a:gd name="connsiteX6" fmla="*/ 40975 w 162768"/>
                  <a:gd name="connsiteY6" fmla="*/ 73602 h 199159"/>
                  <a:gd name="connsiteX7" fmla="*/ 39532 w 162768"/>
                  <a:gd name="connsiteY7" fmla="*/ 73602 h 199159"/>
                  <a:gd name="connsiteX8" fmla="*/ 3453 w 162768"/>
                  <a:gd name="connsiteY8" fmla="*/ 109682 h 199159"/>
                  <a:gd name="connsiteX9" fmla="*/ 566 w 162768"/>
                  <a:gd name="connsiteY9" fmla="*/ 119784 h 199159"/>
                  <a:gd name="connsiteX10" fmla="*/ 16441 w 162768"/>
                  <a:gd name="connsiteY10" fmla="*/ 190500 h 199159"/>
                  <a:gd name="connsiteX11" fmla="*/ 26543 w 162768"/>
                  <a:gd name="connsiteY11" fmla="*/ 199159 h 199159"/>
                  <a:gd name="connsiteX12" fmla="*/ 29430 w 162768"/>
                  <a:gd name="connsiteY12" fmla="*/ 199159 h 199159"/>
                  <a:gd name="connsiteX13" fmla="*/ 38089 w 162768"/>
                  <a:gd name="connsiteY13" fmla="*/ 186170 h 199159"/>
                  <a:gd name="connsiteX14" fmla="*/ 23657 w 162768"/>
                  <a:gd name="connsiteY14" fmla="*/ 121227 h 199159"/>
                  <a:gd name="connsiteX15" fmla="*/ 55407 w 162768"/>
                  <a:gd name="connsiteY15" fmla="*/ 89477 h 199159"/>
                  <a:gd name="connsiteX16" fmla="*/ 56850 w 162768"/>
                  <a:gd name="connsiteY16" fmla="*/ 88034 h 199159"/>
                  <a:gd name="connsiteX17" fmla="*/ 81384 w 162768"/>
                  <a:gd name="connsiteY17" fmla="*/ 95250 h 199159"/>
                  <a:gd name="connsiteX18" fmla="*/ 105918 w 162768"/>
                  <a:gd name="connsiteY18" fmla="*/ 88034 h 199159"/>
                  <a:gd name="connsiteX19" fmla="*/ 107362 w 162768"/>
                  <a:gd name="connsiteY19" fmla="*/ 89477 h 199159"/>
                  <a:gd name="connsiteX20" fmla="*/ 139112 w 162768"/>
                  <a:gd name="connsiteY20" fmla="*/ 121227 h 199159"/>
                  <a:gd name="connsiteX21" fmla="*/ 124680 w 162768"/>
                  <a:gd name="connsiteY21" fmla="*/ 186170 h 199159"/>
                  <a:gd name="connsiteX22" fmla="*/ 133339 w 162768"/>
                  <a:gd name="connsiteY22" fmla="*/ 199159 h 199159"/>
                  <a:gd name="connsiteX23" fmla="*/ 136225 w 162768"/>
                  <a:gd name="connsiteY23" fmla="*/ 199159 h 199159"/>
                  <a:gd name="connsiteX24" fmla="*/ 146328 w 162768"/>
                  <a:gd name="connsiteY24" fmla="*/ 190500 h 199159"/>
                  <a:gd name="connsiteX25" fmla="*/ 162203 w 162768"/>
                  <a:gd name="connsiteY25" fmla="*/ 119784 h 199159"/>
                  <a:gd name="connsiteX26" fmla="*/ 159316 w 162768"/>
                  <a:gd name="connsiteY26" fmla="*/ 111125 h 19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2768" h="199159">
                    <a:moveTo>
                      <a:pt x="159316" y="111125"/>
                    </a:moveTo>
                    <a:lnTo>
                      <a:pt x="123237" y="73602"/>
                    </a:lnTo>
                    <a:cubicBezTo>
                      <a:pt x="123237" y="73602"/>
                      <a:pt x="123237" y="73602"/>
                      <a:pt x="121793" y="73602"/>
                    </a:cubicBezTo>
                    <a:cubicBezTo>
                      <a:pt x="126123" y="66386"/>
                      <a:pt x="129009" y="57727"/>
                      <a:pt x="129009" y="47625"/>
                    </a:cubicBezTo>
                    <a:cubicBezTo>
                      <a:pt x="129009" y="21648"/>
                      <a:pt x="107362" y="0"/>
                      <a:pt x="81384" y="0"/>
                    </a:cubicBezTo>
                    <a:cubicBezTo>
                      <a:pt x="55407" y="0"/>
                      <a:pt x="33759" y="21648"/>
                      <a:pt x="33759" y="47625"/>
                    </a:cubicBezTo>
                    <a:cubicBezTo>
                      <a:pt x="33759" y="57727"/>
                      <a:pt x="36646" y="66386"/>
                      <a:pt x="40975" y="73602"/>
                    </a:cubicBezTo>
                    <a:cubicBezTo>
                      <a:pt x="40975" y="73602"/>
                      <a:pt x="40975" y="73602"/>
                      <a:pt x="39532" y="73602"/>
                    </a:cubicBezTo>
                    <a:lnTo>
                      <a:pt x="3453" y="109682"/>
                    </a:lnTo>
                    <a:cubicBezTo>
                      <a:pt x="566" y="112568"/>
                      <a:pt x="-877" y="115455"/>
                      <a:pt x="566" y="119784"/>
                    </a:cubicBezTo>
                    <a:lnTo>
                      <a:pt x="16441" y="190500"/>
                    </a:lnTo>
                    <a:cubicBezTo>
                      <a:pt x="17884" y="194830"/>
                      <a:pt x="22214" y="199159"/>
                      <a:pt x="26543" y="199159"/>
                    </a:cubicBezTo>
                    <a:cubicBezTo>
                      <a:pt x="27987" y="199159"/>
                      <a:pt x="27987" y="199159"/>
                      <a:pt x="29430" y="199159"/>
                    </a:cubicBezTo>
                    <a:cubicBezTo>
                      <a:pt x="35203" y="197716"/>
                      <a:pt x="39532" y="191943"/>
                      <a:pt x="38089" y="186170"/>
                    </a:cubicBezTo>
                    <a:lnTo>
                      <a:pt x="23657" y="121227"/>
                    </a:lnTo>
                    <a:lnTo>
                      <a:pt x="55407" y="89477"/>
                    </a:lnTo>
                    <a:cubicBezTo>
                      <a:pt x="55407" y="89477"/>
                      <a:pt x="55407" y="88034"/>
                      <a:pt x="56850" y="88034"/>
                    </a:cubicBezTo>
                    <a:cubicBezTo>
                      <a:pt x="64066" y="92364"/>
                      <a:pt x="72725" y="95250"/>
                      <a:pt x="81384" y="95250"/>
                    </a:cubicBezTo>
                    <a:cubicBezTo>
                      <a:pt x="90043" y="95250"/>
                      <a:pt x="98703" y="92364"/>
                      <a:pt x="105918" y="88034"/>
                    </a:cubicBezTo>
                    <a:cubicBezTo>
                      <a:pt x="105918" y="88034"/>
                      <a:pt x="105918" y="89477"/>
                      <a:pt x="107362" y="89477"/>
                    </a:cubicBezTo>
                    <a:lnTo>
                      <a:pt x="139112" y="121227"/>
                    </a:lnTo>
                    <a:lnTo>
                      <a:pt x="124680" y="186170"/>
                    </a:lnTo>
                    <a:cubicBezTo>
                      <a:pt x="123237" y="191943"/>
                      <a:pt x="127566" y="197716"/>
                      <a:pt x="133339" y="199159"/>
                    </a:cubicBezTo>
                    <a:cubicBezTo>
                      <a:pt x="134782" y="199159"/>
                      <a:pt x="134782" y="199159"/>
                      <a:pt x="136225" y="199159"/>
                    </a:cubicBezTo>
                    <a:cubicBezTo>
                      <a:pt x="140555" y="199159"/>
                      <a:pt x="146328" y="196273"/>
                      <a:pt x="146328" y="190500"/>
                    </a:cubicBezTo>
                    <a:lnTo>
                      <a:pt x="162203" y="119784"/>
                    </a:lnTo>
                    <a:cubicBezTo>
                      <a:pt x="163646" y="116898"/>
                      <a:pt x="162203" y="114011"/>
                      <a:pt x="159316" y="111125"/>
                    </a:cubicBezTo>
                    <a:close/>
                  </a:path>
                </a:pathLst>
              </a:custGeom>
              <a:solidFill>
                <a:srgbClr val="1AE5D1"/>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a:solidFill>
                    <a:srgbClr val="3C3C41"/>
                  </a:solidFill>
                  <a:latin typeface="Segoe UI"/>
                </a:endParaRPr>
              </a:p>
            </p:txBody>
          </p:sp>
        </p:grpSp>
        <p:grpSp>
          <p:nvGrpSpPr>
            <p:cNvPr id="177" name="Group 176">
              <a:extLst>
                <a:ext uri="{FF2B5EF4-FFF2-40B4-BE49-F238E27FC236}">
                  <a16:creationId xmlns:a16="http://schemas.microsoft.com/office/drawing/2014/main" id="{C1219132-DCF4-4913-AE2E-A04322098D0D}"/>
                </a:ext>
              </a:extLst>
            </p:cNvPr>
            <p:cNvGrpSpPr/>
            <p:nvPr/>
          </p:nvGrpSpPr>
          <p:grpSpPr>
            <a:xfrm>
              <a:off x="9392207" y="4360115"/>
              <a:ext cx="685614" cy="634363"/>
              <a:chOff x="5010297" y="2469349"/>
              <a:chExt cx="3371517" cy="3119489"/>
            </a:xfrm>
          </p:grpSpPr>
          <p:sp>
            <p:nvSpPr>
              <p:cNvPr id="178" name="Freeform: Shape 177">
                <a:extLst>
                  <a:ext uri="{FF2B5EF4-FFF2-40B4-BE49-F238E27FC236}">
                    <a16:creationId xmlns:a16="http://schemas.microsoft.com/office/drawing/2014/main" id="{26F4C2FF-9DD6-49B9-B250-E3134FB24B9E}"/>
                  </a:ext>
                </a:extLst>
              </p:cNvPr>
              <p:cNvSpPr/>
              <p:nvPr/>
            </p:nvSpPr>
            <p:spPr>
              <a:xfrm>
                <a:off x="5010297" y="2469349"/>
                <a:ext cx="3371517" cy="3119489"/>
              </a:xfrm>
              <a:custGeom>
                <a:avLst/>
                <a:gdLst>
                  <a:gd name="connsiteX0" fmla="*/ 245174 w 3371517"/>
                  <a:gd name="connsiteY0" fmla="*/ 0 h 3119489"/>
                  <a:gd name="connsiteX1" fmla="*/ 3126266 w 3371517"/>
                  <a:gd name="connsiteY1" fmla="*/ 0 h 3119489"/>
                  <a:gd name="connsiteX2" fmla="*/ 3371402 w 3371517"/>
                  <a:gd name="connsiteY2" fmla="*/ 245136 h 3119489"/>
                  <a:gd name="connsiteX3" fmla="*/ 3371402 w 3371517"/>
                  <a:gd name="connsiteY3" fmla="*/ 2010060 h 3119489"/>
                  <a:gd name="connsiteX4" fmla="*/ 3371517 w 3371517"/>
                  <a:gd name="connsiteY4" fmla="*/ 2009983 h 3119489"/>
                  <a:gd name="connsiteX5" fmla="*/ 3371517 w 3371517"/>
                  <a:gd name="connsiteY5" fmla="*/ 2414254 h 3119489"/>
                  <a:gd name="connsiteX6" fmla="*/ 3371211 w 3371517"/>
                  <a:gd name="connsiteY6" fmla="*/ 2414254 h 3119489"/>
                  <a:gd name="connsiteX7" fmla="*/ 3155482 w 3371517"/>
                  <a:gd name="connsiteY7" fmla="*/ 2621751 h 3119489"/>
                  <a:gd name="connsiteX8" fmla="*/ 2061676 w 3371517"/>
                  <a:gd name="connsiteY8" fmla="*/ 2621751 h 3119489"/>
                  <a:gd name="connsiteX9" fmla="*/ 2419232 w 3371517"/>
                  <a:gd name="connsiteY9" fmla="*/ 2931559 h 3119489"/>
                  <a:gd name="connsiteX10" fmla="*/ 2403495 w 3371517"/>
                  <a:gd name="connsiteY10" fmla="*/ 2931559 h 3119489"/>
                  <a:gd name="connsiteX11" fmla="*/ 2497460 w 3371517"/>
                  <a:gd name="connsiteY11" fmla="*/ 3025524 h 3119489"/>
                  <a:gd name="connsiteX12" fmla="*/ 2403495 w 3371517"/>
                  <a:gd name="connsiteY12" fmla="*/ 3119489 h 3119489"/>
                  <a:gd name="connsiteX13" fmla="*/ 962738 w 3371517"/>
                  <a:gd name="connsiteY13" fmla="*/ 3119489 h 3119489"/>
                  <a:gd name="connsiteX14" fmla="*/ 868773 w 3371517"/>
                  <a:gd name="connsiteY14" fmla="*/ 3025524 h 3119489"/>
                  <a:gd name="connsiteX15" fmla="*/ 962738 w 3371517"/>
                  <a:gd name="connsiteY15" fmla="*/ 2931559 h 3119489"/>
                  <a:gd name="connsiteX16" fmla="*/ 952208 w 3371517"/>
                  <a:gd name="connsiteY16" fmla="*/ 2931559 h 3119489"/>
                  <a:gd name="connsiteX17" fmla="*/ 1309765 w 3371517"/>
                  <a:gd name="connsiteY17" fmla="*/ 2621751 h 3119489"/>
                  <a:gd name="connsiteX18" fmla="*/ 215997 w 3371517"/>
                  <a:gd name="connsiteY18" fmla="*/ 2621751 h 3119489"/>
                  <a:gd name="connsiteX19" fmla="*/ 268 w 3371517"/>
                  <a:gd name="connsiteY19" fmla="*/ 2414254 h 3119489"/>
                  <a:gd name="connsiteX20" fmla="*/ 115 w 3371517"/>
                  <a:gd name="connsiteY20" fmla="*/ 2414254 h 3119489"/>
                  <a:gd name="connsiteX21" fmla="*/ 115 w 3371517"/>
                  <a:gd name="connsiteY21" fmla="*/ 2409660 h 3119489"/>
                  <a:gd name="connsiteX22" fmla="*/ 0 w 3371517"/>
                  <a:gd name="connsiteY22" fmla="*/ 2405792 h 3119489"/>
                  <a:gd name="connsiteX23" fmla="*/ 0 w 3371517"/>
                  <a:gd name="connsiteY23" fmla="*/ 2387796 h 3119489"/>
                  <a:gd name="connsiteX24" fmla="*/ 115 w 3371517"/>
                  <a:gd name="connsiteY24" fmla="*/ 2383928 h 3119489"/>
                  <a:gd name="connsiteX25" fmla="*/ 115 w 3371517"/>
                  <a:gd name="connsiteY25" fmla="*/ 2056008 h 3119489"/>
                  <a:gd name="connsiteX26" fmla="*/ 38 w 3371517"/>
                  <a:gd name="connsiteY26" fmla="*/ 2052984 h 3119489"/>
                  <a:gd name="connsiteX27" fmla="*/ 38 w 3371517"/>
                  <a:gd name="connsiteY27" fmla="*/ 245136 h 3119489"/>
                  <a:gd name="connsiteX28" fmla="*/ 245174 w 3371517"/>
                  <a:gd name="connsiteY28" fmla="*/ 0 h 3119489"/>
                  <a:gd name="connsiteX29" fmla="*/ 245212 w 3371517"/>
                  <a:gd name="connsiteY29" fmla="*/ 202174 h 3119489"/>
                  <a:gd name="connsiteX30" fmla="*/ 202250 w 3371517"/>
                  <a:gd name="connsiteY30" fmla="*/ 245136 h 3119489"/>
                  <a:gd name="connsiteX31" fmla="*/ 202250 w 3371517"/>
                  <a:gd name="connsiteY31" fmla="*/ 2053022 h 3119489"/>
                  <a:gd name="connsiteX32" fmla="*/ 245212 w 3371517"/>
                  <a:gd name="connsiteY32" fmla="*/ 2095984 h 3119489"/>
                  <a:gd name="connsiteX33" fmla="*/ 3126266 w 3371517"/>
                  <a:gd name="connsiteY33" fmla="*/ 2095984 h 3119489"/>
                  <a:gd name="connsiteX34" fmla="*/ 3169228 w 3371517"/>
                  <a:gd name="connsiteY34" fmla="*/ 2052984 h 3119489"/>
                  <a:gd name="connsiteX35" fmla="*/ 3169228 w 3371517"/>
                  <a:gd name="connsiteY35" fmla="*/ 245136 h 3119489"/>
                  <a:gd name="connsiteX36" fmla="*/ 3126266 w 3371517"/>
                  <a:gd name="connsiteY36" fmla="*/ 202174 h 3119489"/>
                  <a:gd name="connsiteX37" fmla="*/ 245212 w 3371517"/>
                  <a:gd name="connsiteY37" fmla="*/ 202174 h 3119489"/>
                  <a:gd name="connsiteX38" fmla="*/ 1685778 w 3371517"/>
                  <a:gd name="connsiteY38" fmla="*/ 2260059 h 3119489"/>
                  <a:gd name="connsiteX39" fmla="*/ 1565890 w 3371517"/>
                  <a:gd name="connsiteY39" fmla="*/ 2379946 h 3119489"/>
                  <a:gd name="connsiteX40" fmla="*/ 1685778 w 3371517"/>
                  <a:gd name="connsiteY40" fmla="*/ 2499834 h 3119489"/>
                  <a:gd name="connsiteX41" fmla="*/ 1805665 w 3371517"/>
                  <a:gd name="connsiteY41" fmla="*/ 2379946 h 3119489"/>
                  <a:gd name="connsiteX42" fmla="*/ 1685778 w 3371517"/>
                  <a:gd name="connsiteY42" fmla="*/ 2260059 h 311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71517" h="3119489">
                    <a:moveTo>
                      <a:pt x="245174" y="0"/>
                    </a:moveTo>
                    <a:lnTo>
                      <a:pt x="3126266" y="0"/>
                    </a:lnTo>
                    <a:cubicBezTo>
                      <a:pt x="3261432" y="0"/>
                      <a:pt x="3371402" y="109970"/>
                      <a:pt x="3371402" y="245136"/>
                    </a:cubicBezTo>
                    <a:lnTo>
                      <a:pt x="3371402" y="2010060"/>
                    </a:lnTo>
                    <a:lnTo>
                      <a:pt x="3371517" y="2009983"/>
                    </a:lnTo>
                    <a:lnTo>
                      <a:pt x="3371517" y="2414254"/>
                    </a:lnTo>
                    <a:lnTo>
                      <a:pt x="3371211" y="2414254"/>
                    </a:lnTo>
                    <a:cubicBezTo>
                      <a:pt x="3366769" y="2529586"/>
                      <a:pt x="3271885" y="2621751"/>
                      <a:pt x="3155482" y="2621751"/>
                    </a:cubicBezTo>
                    <a:lnTo>
                      <a:pt x="2061676" y="2621751"/>
                    </a:lnTo>
                    <a:cubicBezTo>
                      <a:pt x="2063628" y="2670226"/>
                      <a:pt x="2090623" y="2890244"/>
                      <a:pt x="2419232" y="2931559"/>
                    </a:cubicBezTo>
                    <a:lnTo>
                      <a:pt x="2403495" y="2931559"/>
                    </a:lnTo>
                    <a:cubicBezTo>
                      <a:pt x="2455378" y="2931559"/>
                      <a:pt x="2497460" y="2973640"/>
                      <a:pt x="2497460" y="3025524"/>
                    </a:cubicBezTo>
                    <a:cubicBezTo>
                      <a:pt x="2497460" y="3077408"/>
                      <a:pt x="2455378" y="3119489"/>
                      <a:pt x="2403495" y="3119489"/>
                    </a:cubicBezTo>
                    <a:lnTo>
                      <a:pt x="962738" y="3119489"/>
                    </a:lnTo>
                    <a:cubicBezTo>
                      <a:pt x="910854" y="3119489"/>
                      <a:pt x="868773" y="3077408"/>
                      <a:pt x="868773" y="3025524"/>
                    </a:cubicBezTo>
                    <a:cubicBezTo>
                      <a:pt x="868773" y="2973640"/>
                      <a:pt x="910854" y="2931559"/>
                      <a:pt x="962738" y="2931559"/>
                    </a:cubicBezTo>
                    <a:lnTo>
                      <a:pt x="952208" y="2931559"/>
                    </a:lnTo>
                    <a:cubicBezTo>
                      <a:pt x="1280817" y="2890244"/>
                      <a:pt x="1307850" y="2670226"/>
                      <a:pt x="1309765" y="2621751"/>
                    </a:cubicBezTo>
                    <a:lnTo>
                      <a:pt x="215997" y="2621751"/>
                    </a:lnTo>
                    <a:cubicBezTo>
                      <a:pt x="99555" y="2621751"/>
                      <a:pt x="4710" y="2529586"/>
                      <a:pt x="268" y="2414254"/>
                    </a:cubicBezTo>
                    <a:lnTo>
                      <a:pt x="115" y="2414254"/>
                    </a:lnTo>
                    <a:lnTo>
                      <a:pt x="115" y="2409660"/>
                    </a:lnTo>
                    <a:cubicBezTo>
                      <a:pt x="77" y="2408358"/>
                      <a:pt x="0" y="2407094"/>
                      <a:pt x="0" y="2405792"/>
                    </a:cubicBezTo>
                    <a:lnTo>
                      <a:pt x="0" y="2387796"/>
                    </a:lnTo>
                    <a:cubicBezTo>
                      <a:pt x="0" y="2386494"/>
                      <a:pt x="77" y="2385230"/>
                      <a:pt x="115" y="2383928"/>
                    </a:cubicBezTo>
                    <a:lnTo>
                      <a:pt x="115" y="2056008"/>
                    </a:lnTo>
                    <a:cubicBezTo>
                      <a:pt x="115" y="2055013"/>
                      <a:pt x="38" y="2054017"/>
                      <a:pt x="38" y="2052984"/>
                    </a:cubicBezTo>
                    <a:lnTo>
                      <a:pt x="38" y="245136"/>
                    </a:lnTo>
                    <a:cubicBezTo>
                      <a:pt x="38" y="109970"/>
                      <a:pt x="110009" y="0"/>
                      <a:pt x="245174" y="0"/>
                    </a:cubicBezTo>
                    <a:close/>
                    <a:moveTo>
                      <a:pt x="245212" y="202174"/>
                    </a:moveTo>
                    <a:cubicBezTo>
                      <a:pt x="221511" y="202174"/>
                      <a:pt x="202250" y="221434"/>
                      <a:pt x="202250" y="245136"/>
                    </a:cubicBezTo>
                    <a:lnTo>
                      <a:pt x="202250" y="2053022"/>
                    </a:lnTo>
                    <a:cubicBezTo>
                      <a:pt x="202250" y="2076724"/>
                      <a:pt x="221511" y="2095984"/>
                      <a:pt x="245212" y="2095984"/>
                    </a:cubicBezTo>
                    <a:lnTo>
                      <a:pt x="3126266" y="2095984"/>
                    </a:lnTo>
                    <a:cubicBezTo>
                      <a:pt x="3149968" y="2095984"/>
                      <a:pt x="3169228" y="2076685"/>
                      <a:pt x="3169228" y="2052984"/>
                    </a:cubicBezTo>
                    <a:lnTo>
                      <a:pt x="3169228" y="245136"/>
                    </a:lnTo>
                    <a:cubicBezTo>
                      <a:pt x="3169228" y="221434"/>
                      <a:pt x="3149968" y="202174"/>
                      <a:pt x="3126266" y="202174"/>
                    </a:cubicBezTo>
                    <a:lnTo>
                      <a:pt x="245212" y="202174"/>
                    </a:lnTo>
                    <a:close/>
                    <a:moveTo>
                      <a:pt x="1685778" y="2260059"/>
                    </a:moveTo>
                    <a:cubicBezTo>
                      <a:pt x="1619573" y="2260059"/>
                      <a:pt x="1565890" y="2313742"/>
                      <a:pt x="1565890" y="2379946"/>
                    </a:cubicBezTo>
                    <a:cubicBezTo>
                      <a:pt x="1565890" y="2446150"/>
                      <a:pt x="1619573" y="2499834"/>
                      <a:pt x="1685778" y="2499834"/>
                    </a:cubicBezTo>
                    <a:cubicBezTo>
                      <a:pt x="1751982" y="2499872"/>
                      <a:pt x="1805665" y="2446189"/>
                      <a:pt x="1805665" y="2379946"/>
                    </a:cubicBezTo>
                    <a:cubicBezTo>
                      <a:pt x="1805665" y="2313742"/>
                      <a:pt x="1751982" y="2260059"/>
                      <a:pt x="1685778" y="2260059"/>
                    </a:cubicBezTo>
                    <a:close/>
                  </a:path>
                </a:pathLst>
              </a:custGeom>
              <a:solidFill>
                <a:schemeClr val="bg1"/>
              </a:solidFill>
              <a:ln w="38291" cap="flat">
                <a:noFill/>
                <a:prstDash val="solid"/>
                <a:miter/>
              </a:ln>
            </p:spPr>
            <p:txBody>
              <a:bodyPr rtlCol="0" anchor="ctr"/>
              <a:lstStyle/>
              <a:p>
                <a:endParaRPr lang="en-IN"/>
              </a:p>
            </p:txBody>
          </p:sp>
          <p:grpSp>
            <p:nvGrpSpPr>
              <p:cNvPr id="179" name="Group 178">
                <a:extLst>
                  <a:ext uri="{FF2B5EF4-FFF2-40B4-BE49-F238E27FC236}">
                    <a16:creationId xmlns:a16="http://schemas.microsoft.com/office/drawing/2014/main" id="{DC3FA899-2D6C-45AC-BFE6-101A411573A4}"/>
                  </a:ext>
                </a:extLst>
              </p:cNvPr>
              <p:cNvGrpSpPr/>
              <p:nvPr/>
            </p:nvGrpSpPr>
            <p:grpSpPr>
              <a:xfrm>
                <a:off x="6016252" y="2636632"/>
                <a:ext cx="1527548" cy="2103584"/>
                <a:chOff x="6175707" y="2803750"/>
                <a:chExt cx="1284838" cy="1769348"/>
              </a:xfrm>
              <a:solidFill>
                <a:schemeClr val="accent5"/>
              </a:solidFill>
            </p:grpSpPr>
            <p:sp>
              <p:nvSpPr>
                <p:cNvPr id="180" name="Freeform: Shape 179">
                  <a:extLst>
                    <a:ext uri="{FF2B5EF4-FFF2-40B4-BE49-F238E27FC236}">
                      <a16:creationId xmlns:a16="http://schemas.microsoft.com/office/drawing/2014/main" id="{341A6931-B92C-44C7-A5FC-A037F977DC23}"/>
                    </a:ext>
                  </a:extLst>
                </p:cNvPr>
                <p:cNvSpPr/>
                <p:nvPr/>
              </p:nvSpPr>
              <p:spPr>
                <a:xfrm>
                  <a:off x="6175707" y="3281155"/>
                  <a:ext cx="779349" cy="352572"/>
                </a:xfrm>
                <a:custGeom>
                  <a:avLst/>
                  <a:gdLst>
                    <a:gd name="connsiteX0" fmla="*/ 302482 w 779349"/>
                    <a:gd name="connsiteY0" fmla="*/ 53 h 352572"/>
                    <a:gd name="connsiteX1" fmla="*/ 323459 w 779349"/>
                    <a:gd name="connsiteY1" fmla="*/ 13929 h 352572"/>
                    <a:gd name="connsiteX2" fmla="*/ 457300 w 779349"/>
                    <a:gd name="connsiteY2" fmla="*/ 281686 h 352572"/>
                    <a:gd name="connsiteX3" fmla="*/ 558555 w 779349"/>
                    <a:gd name="connsiteY3" fmla="*/ 160184 h 352572"/>
                    <a:gd name="connsiteX4" fmla="*/ 577895 w 779349"/>
                    <a:gd name="connsiteY4" fmla="*/ 151119 h 352572"/>
                    <a:gd name="connsiteX5" fmla="*/ 754167 w 779349"/>
                    <a:gd name="connsiteY5" fmla="*/ 151119 h 352572"/>
                    <a:gd name="connsiteX6" fmla="*/ 779349 w 779349"/>
                    <a:gd name="connsiteY6" fmla="*/ 176300 h 352572"/>
                    <a:gd name="connsiteX7" fmla="*/ 754167 w 779349"/>
                    <a:gd name="connsiteY7" fmla="*/ 201482 h 352572"/>
                    <a:gd name="connsiteX8" fmla="*/ 589680 w 779349"/>
                    <a:gd name="connsiteY8" fmla="*/ 201482 h 352572"/>
                    <a:gd name="connsiteX9" fmla="*/ 471326 w 779349"/>
                    <a:gd name="connsiteY9" fmla="*/ 343507 h 352572"/>
                    <a:gd name="connsiteX10" fmla="*/ 451986 w 779349"/>
                    <a:gd name="connsiteY10" fmla="*/ 352572 h 352572"/>
                    <a:gd name="connsiteX11" fmla="*/ 449090 w 779349"/>
                    <a:gd name="connsiteY11" fmla="*/ 352396 h 352572"/>
                    <a:gd name="connsiteX12" fmla="*/ 429474 w 779349"/>
                    <a:gd name="connsiteY12" fmla="*/ 338647 h 352572"/>
                    <a:gd name="connsiteX13" fmla="*/ 297799 w 779349"/>
                    <a:gd name="connsiteY13" fmla="*/ 75271 h 352572"/>
                    <a:gd name="connsiteX14" fmla="*/ 221145 w 779349"/>
                    <a:gd name="connsiteY14" fmla="*/ 190276 h 352572"/>
                    <a:gd name="connsiteX15" fmla="*/ 200194 w 779349"/>
                    <a:gd name="connsiteY15" fmla="*/ 201482 h 352572"/>
                    <a:gd name="connsiteX16" fmla="*/ 2535 w 779349"/>
                    <a:gd name="connsiteY16" fmla="*/ 201482 h 352572"/>
                    <a:gd name="connsiteX17" fmla="*/ 0 w 779349"/>
                    <a:gd name="connsiteY17" fmla="*/ 176300 h 352572"/>
                    <a:gd name="connsiteX18" fmla="*/ 2535 w 779349"/>
                    <a:gd name="connsiteY18" fmla="*/ 151119 h 352572"/>
                    <a:gd name="connsiteX19" fmla="*/ 186722 w 779349"/>
                    <a:gd name="connsiteY19" fmla="*/ 151119 h 352572"/>
                    <a:gd name="connsiteX20" fmla="*/ 279970 w 779349"/>
                    <a:gd name="connsiteY20" fmla="*/ 11209 h 352572"/>
                    <a:gd name="connsiteX21" fmla="*/ 302482 w 779349"/>
                    <a:gd name="connsiteY21" fmla="*/ 53 h 35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9349" h="352572">
                      <a:moveTo>
                        <a:pt x="302482" y="53"/>
                      </a:moveTo>
                      <a:cubicBezTo>
                        <a:pt x="311447" y="607"/>
                        <a:pt x="319430" y="5896"/>
                        <a:pt x="323459" y="13929"/>
                      </a:cubicBezTo>
                      <a:lnTo>
                        <a:pt x="457300" y="281686"/>
                      </a:lnTo>
                      <a:lnTo>
                        <a:pt x="558555" y="160184"/>
                      </a:lnTo>
                      <a:cubicBezTo>
                        <a:pt x="563340" y="154443"/>
                        <a:pt x="570416" y="151119"/>
                        <a:pt x="577895" y="151119"/>
                      </a:cubicBezTo>
                      <a:lnTo>
                        <a:pt x="754167" y="151119"/>
                      </a:lnTo>
                      <a:cubicBezTo>
                        <a:pt x="768092" y="151119"/>
                        <a:pt x="779349" y="162400"/>
                        <a:pt x="779349" y="176300"/>
                      </a:cubicBezTo>
                      <a:cubicBezTo>
                        <a:pt x="779349" y="190201"/>
                        <a:pt x="768092" y="201482"/>
                        <a:pt x="754167" y="201482"/>
                      </a:cubicBezTo>
                      <a:lnTo>
                        <a:pt x="589680" y="201482"/>
                      </a:lnTo>
                      <a:lnTo>
                        <a:pt x="471326" y="343507"/>
                      </a:lnTo>
                      <a:cubicBezTo>
                        <a:pt x="466516" y="349299"/>
                        <a:pt x="459415" y="352572"/>
                        <a:pt x="451986" y="352572"/>
                      </a:cubicBezTo>
                      <a:cubicBezTo>
                        <a:pt x="451029" y="352572"/>
                        <a:pt x="450047" y="352522"/>
                        <a:pt x="449090" y="352396"/>
                      </a:cubicBezTo>
                      <a:cubicBezTo>
                        <a:pt x="440654" y="351414"/>
                        <a:pt x="433276" y="346252"/>
                        <a:pt x="429474" y="338647"/>
                      </a:cubicBezTo>
                      <a:lnTo>
                        <a:pt x="297799" y="75271"/>
                      </a:lnTo>
                      <a:lnTo>
                        <a:pt x="221145" y="190276"/>
                      </a:lnTo>
                      <a:cubicBezTo>
                        <a:pt x="216462" y="197277"/>
                        <a:pt x="208605" y="201482"/>
                        <a:pt x="200194" y="201482"/>
                      </a:cubicBezTo>
                      <a:lnTo>
                        <a:pt x="2535" y="201482"/>
                      </a:lnTo>
                      <a:lnTo>
                        <a:pt x="0" y="176300"/>
                      </a:lnTo>
                      <a:lnTo>
                        <a:pt x="2535" y="151119"/>
                      </a:lnTo>
                      <a:lnTo>
                        <a:pt x="186722" y="151119"/>
                      </a:lnTo>
                      <a:lnTo>
                        <a:pt x="279970" y="11209"/>
                      </a:lnTo>
                      <a:cubicBezTo>
                        <a:pt x="284931" y="3755"/>
                        <a:pt x="293593" y="-526"/>
                        <a:pt x="302482" y="53"/>
                      </a:cubicBezTo>
                      <a:close/>
                    </a:path>
                  </a:pathLst>
                </a:custGeom>
                <a:grpFill/>
                <a:ln w="25152"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EC79B784-AEF1-442D-8238-2EF119EA5C66}"/>
                    </a:ext>
                  </a:extLst>
                </p:cNvPr>
                <p:cNvSpPr/>
                <p:nvPr/>
              </p:nvSpPr>
              <p:spPr bwMode="auto">
                <a:xfrm rot="2966231">
                  <a:off x="5973285" y="3085837"/>
                  <a:ext cx="1769348" cy="1205173"/>
                </a:xfrm>
                <a:custGeom>
                  <a:avLst/>
                  <a:gdLst>
                    <a:gd name="connsiteX0" fmla="*/ 265666 w 1769348"/>
                    <a:gd name="connsiteY0" fmla="*/ 314189 h 1205173"/>
                    <a:gd name="connsiteX1" fmla="*/ 314190 w 1769348"/>
                    <a:gd name="connsiteY1" fmla="*/ 939507 h 1205173"/>
                    <a:gd name="connsiteX2" fmla="*/ 939508 w 1769348"/>
                    <a:gd name="connsiteY2" fmla="*/ 890983 h 1205173"/>
                    <a:gd name="connsiteX3" fmla="*/ 890984 w 1769348"/>
                    <a:gd name="connsiteY3" fmla="*/ 265665 h 1205173"/>
                    <a:gd name="connsiteX4" fmla="*/ 265666 w 1769348"/>
                    <a:gd name="connsiteY4" fmla="*/ 314189 h 1205173"/>
                    <a:gd name="connsiteX5" fmla="*/ 144814 w 1769348"/>
                    <a:gd name="connsiteY5" fmla="*/ 210742 h 1205173"/>
                    <a:gd name="connsiteX6" fmla="*/ 994431 w 1769348"/>
                    <a:gd name="connsiteY6" fmla="*/ 144813 h 1205173"/>
                    <a:gd name="connsiteX7" fmla="*/ 1183456 w 1769348"/>
                    <a:gd name="connsiteY7" fmla="*/ 442078 h 1205173"/>
                    <a:gd name="connsiteX8" fmla="*/ 1192663 w 1769348"/>
                    <a:gd name="connsiteY8" fmla="*/ 494769 h 1205173"/>
                    <a:gd name="connsiteX9" fmla="*/ 1669335 w 1769348"/>
                    <a:gd name="connsiteY9" fmla="*/ 494769 h 1205173"/>
                    <a:gd name="connsiteX10" fmla="*/ 1769348 w 1769348"/>
                    <a:gd name="connsiteY10" fmla="*/ 594782 h 1205173"/>
                    <a:gd name="connsiteX11" fmla="*/ 1769347 w 1769348"/>
                    <a:gd name="connsiteY11" fmla="*/ 594782 h 1205173"/>
                    <a:gd name="connsiteX12" fmla="*/ 1669334 w 1769348"/>
                    <a:gd name="connsiteY12" fmla="*/ 694795 h 1205173"/>
                    <a:gd name="connsiteX13" fmla="*/ 1196296 w 1769348"/>
                    <a:gd name="connsiteY13" fmla="*/ 694794 h 1205173"/>
                    <a:gd name="connsiteX14" fmla="*/ 1176910 w 1769348"/>
                    <a:gd name="connsiteY14" fmla="*/ 785451 h 1205173"/>
                    <a:gd name="connsiteX15" fmla="*/ 1060360 w 1769348"/>
                    <a:gd name="connsiteY15" fmla="*/ 994430 h 1205173"/>
                    <a:gd name="connsiteX16" fmla="*/ 210743 w 1769348"/>
                    <a:gd name="connsiteY16" fmla="*/ 1060359 h 1205173"/>
                    <a:gd name="connsiteX17" fmla="*/ 144814 w 1769348"/>
                    <a:gd name="connsiteY17" fmla="*/ 210742 h 120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9348" h="1205173">
                      <a:moveTo>
                        <a:pt x="265666" y="314189"/>
                      </a:moveTo>
                      <a:cubicBezTo>
                        <a:pt x="106389" y="500265"/>
                        <a:pt x="128114" y="780230"/>
                        <a:pt x="314190" y="939507"/>
                      </a:cubicBezTo>
                      <a:cubicBezTo>
                        <a:pt x="500266" y="1098785"/>
                        <a:pt x="780231" y="1077060"/>
                        <a:pt x="939508" y="890983"/>
                      </a:cubicBezTo>
                      <a:cubicBezTo>
                        <a:pt x="1098785" y="704907"/>
                        <a:pt x="1077060" y="424943"/>
                        <a:pt x="890984" y="265665"/>
                      </a:cubicBezTo>
                      <a:cubicBezTo>
                        <a:pt x="704908" y="106388"/>
                        <a:pt x="424943" y="128113"/>
                        <a:pt x="265666" y="314189"/>
                      </a:cubicBezTo>
                      <a:close/>
                      <a:moveTo>
                        <a:pt x="144814" y="210742"/>
                      </a:moveTo>
                      <a:cubicBezTo>
                        <a:pt x="361224" y="-42079"/>
                        <a:pt x="741610" y="-71596"/>
                        <a:pt x="994431" y="144813"/>
                      </a:cubicBezTo>
                      <a:cubicBezTo>
                        <a:pt x="1089239" y="225967"/>
                        <a:pt x="1152645" y="330180"/>
                        <a:pt x="1183456" y="442078"/>
                      </a:cubicBezTo>
                      <a:lnTo>
                        <a:pt x="1192663" y="494769"/>
                      </a:lnTo>
                      <a:lnTo>
                        <a:pt x="1669335" y="494769"/>
                      </a:lnTo>
                      <a:cubicBezTo>
                        <a:pt x="1724571" y="494769"/>
                        <a:pt x="1769348" y="539546"/>
                        <a:pt x="1769348" y="594782"/>
                      </a:cubicBezTo>
                      <a:lnTo>
                        <a:pt x="1769347" y="594782"/>
                      </a:lnTo>
                      <a:cubicBezTo>
                        <a:pt x="1769347" y="650018"/>
                        <a:pt x="1724570" y="694795"/>
                        <a:pt x="1669334" y="694795"/>
                      </a:cubicBezTo>
                      <a:lnTo>
                        <a:pt x="1196296" y="694794"/>
                      </a:lnTo>
                      <a:lnTo>
                        <a:pt x="1176910" y="785451"/>
                      </a:lnTo>
                      <a:cubicBezTo>
                        <a:pt x="1153195" y="860047"/>
                        <a:pt x="1114463" y="931225"/>
                        <a:pt x="1060360" y="994430"/>
                      </a:cubicBezTo>
                      <a:cubicBezTo>
                        <a:pt x="843950" y="1247252"/>
                        <a:pt x="463565" y="1276769"/>
                        <a:pt x="210743" y="1060359"/>
                      </a:cubicBezTo>
                      <a:cubicBezTo>
                        <a:pt x="-42078" y="843950"/>
                        <a:pt x="-71596" y="463564"/>
                        <a:pt x="144814" y="21074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1452253186"/>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18FF-F4A8-4997-A5D4-FF6DEFB92B5D}"/>
              </a:ext>
            </a:extLst>
          </p:cNvPr>
          <p:cNvSpPr>
            <a:spLocks noGrp="1"/>
          </p:cNvSpPr>
          <p:nvPr>
            <p:ph type="title"/>
          </p:nvPr>
        </p:nvSpPr>
        <p:spPr/>
        <p:txBody>
          <a:bodyPr/>
          <a:lstStyle/>
          <a:p>
            <a:r>
              <a:rPr lang="en-US" sz="2800" dirty="0"/>
              <a:t>Microsoft is taking a focused approach to modernize finance and supply chain</a:t>
            </a:r>
          </a:p>
        </p:txBody>
      </p:sp>
      <p:sp>
        <p:nvSpPr>
          <p:cNvPr id="4" name="Rectangle 3" hidden="1">
            <a:extLst>
              <a:ext uri="{FF2B5EF4-FFF2-40B4-BE49-F238E27FC236}">
                <a16:creationId xmlns:a16="http://schemas.microsoft.com/office/drawing/2014/main" id="{ADFA2FF2-C6CD-4A39-AC0E-DE3497A3963B}"/>
              </a:ext>
            </a:extLst>
          </p:cNvPr>
          <p:cNvSpPr/>
          <p:nvPr/>
        </p:nvSpPr>
        <p:spPr bwMode="auto">
          <a:xfrm>
            <a:off x="590399" y="1842601"/>
            <a:ext cx="3148224"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8C19567-CD14-4D97-B98E-F1368F592F9B}"/>
              </a:ext>
            </a:extLst>
          </p:cNvPr>
          <p:cNvGrpSpPr/>
          <p:nvPr/>
        </p:nvGrpSpPr>
        <p:grpSpPr>
          <a:xfrm>
            <a:off x="0" y="1443550"/>
            <a:ext cx="4059936" cy="5413775"/>
            <a:chOff x="4067128" y="1443550"/>
            <a:chExt cx="4059936" cy="5413775"/>
          </a:xfrm>
        </p:grpSpPr>
        <p:sp>
          <p:nvSpPr>
            <p:cNvPr id="78" name="Rectangle 77">
              <a:extLst>
                <a:ext uri="{FF2B5EF4-FFF2-40B4-BE49-F238E27FC236}">
                  <a16:creationId xmlns:a16="http://schemas.microsoft.com/office/drawing/2014/main" id="{DEAAB7FB-D4B2-394C-BE75-C79B9137C726}"/>
                </a:ext>
              </a:extLst>
            </p:cNvPr>
            <p:cNvSpPr/>
            <p:nvPr/>
          </p:nvSpPr>
          <p:spPr bwMode="auto">
            <a:xfrm>
              <a:off x="4067128" y="2258052"/>
              <a:ext cx="4059936" cy="4599273"/>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36" name="Rectangle 35">
              <a:extLst>
                <a:ext uri="{FF2B5EF4-FFF2-40B4-BE49-F238E27FC236}">
                  <a16:creationId xmlns:a16="http://schemas.microsoft.com/office/drawing/2014/main" id="{5BEC7FC5-2E38-4461-A5C5-F7D7CE3AD5A6}"/>
                </a:ext>
              </a:extLst>
            </p:cNvPr>
            <p:cNvSpPr/>
            <p:nvPr/>
          </p:nvSpPr>
          <p:spPr bwMode="auto">
            <a:xfrm>
              <a:off x="4699436" y="3293417"/>
              <a:ext cx="2795321" cy="8522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Technology Modernization</a:t>
              </a:r>
            </a:p>
          </p:txBody>
        </p:sp>
        <p:sp>
          <p:nvSpPr>
            <p:cNvPr id="59" name="Rectangle 58">
              <a:extLst>
                <a:ext uri="{FF2B5EF4-FFF2-40B4-BE49-F238E27FC236}">
                  <a16:creationId xmlns:a16="http://schemas.microsoft.com/office/drawing/2014/main" id="{1EF26493-76F6-4E6B-A1A6-0A8499F695A8}"/>
                </a:ext>
              </a:extLst>
            </p:cNvPr>
            <p:cNvSpPr/>
            <p:nvPr/>
          </p:nvSpPr>
          <p:spPr bwMode="auto">
            <a:xfrm>
              <a:off x="4699437" y="4352812"/>
              <a:ext cx="2795320" cy="14995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a:rPr>
                <a:t>Stay ahead</a:t>
              </a:r>
              <a:r>
                <a:rPr kumimoji="0" lang="en-US" sz="1600" b="0" i="0" u="none" strike="noStrike" kern="1200" cap="none" spc="0" normalizeH="0" noProof="0">
                  <a:ln>
                    <a:noFill/>
                  </a:ln>
                  <a:solidFill>
                    <a:srgbClr val="FFFFFF"/>
                  </a:solidFill>
                  <a:effectLst/>
                  <a:uLnTx/>
                  <a:uFillTx/>
                  <a:latin typeface="Segoe UI"/>
                  <a:ea typeface="Segoe UI" pitchFamily="34" charset="0"/>
                  <a:cs typeface="Segoe UI"/>
                </a:rPr>
                <a:t> of the competition with modern, unified, intelligent, and adaptable tools and technologies that match your business’ needs.</a:t>
              </a: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a:endParaRPr>
            </a:p>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a:endParaRPr>
            </a:p>
          </p:txBody>
        </p:sp>
        <p:sp>
          <p:nvSpPr>
            <p:cNvPr id="37" name="Oval 36">
              <a:extLst>
                <a:ext uri="{FF2B5EF4-FFF2-40B4-BE49-F238E27FC236}">
                  <a16:creationId xmlns:a16="http://schemas.microsoft.com/office/drawing/2014/main" id="{9CABC73B-E06E-4845-8DBA-EE5352791A5D}"/>
                </a:ext>
              </a:extLst>
            </p:cNvPr>
            <p:cNvSpPr/>
            <p:nvPr/>
          </p:nvSpPr>
          <p:spPr bwMode="auto">
            <a:xfrm>
              <a:off x="5274136" y="1443550"/>
              <a:ext cx="1645920" cy="164592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DAD6E0AE-BDF9-4A2B-9833-47655CFED3DD}"/>
                </a:ext>
              </a:extLst>
            </p:cNvPr>
            <p:cNvGrpSpPr/>
            <p:nvPr/>
          </p:nvGrpSpPr>
          <p:grpSpPr>
            <a:xfrm>
              <a:off x="5703698" y="1747782"/>
              <a:ext cx="786796" cy="1037467"/>
              <a:chOff x="5892165" y="3158490"/>
              <a:chExt cx="409575" cy="540066"/>
            </a:xfrm>
          </p:grpSpPr>
          <p:sp>
            <p:nvSpPr>
              <p:cNvPr id="10" name="Freeform: Shape 9">
                <a:extLst>
                  <a:ext uri="{FF2B5EF4-FFF2-40B4-BE49-F238E27FC236}">
                    <a16:creationId xmlns:a16="http://schemas.microsoft.com/office/drawing/2014/main" id="{E5326480-EFA6-4A68-B646-A759F46D382C}"/>
                  </a:ext>
                </a:extLst>
              </p:cNvPr>
              <p:cNvSpPr/>
              <p:nvPr/>
            </p:nvSpPr>
            <p:spPr>
              <a:xfrm>
                <a:off x="5991225" y="3205163"/>
                <a:ext cx="219075" cy="219075"/>
              </a:xfrm>
              <a:custGeom>
                <a:avLst/>
                <a:gdLst>
                  <a:gd name="connsiteX0" fmla="*/ 220980 w 219075"/>
                  <a:gd name="connsiteY0" fmla="*/ 110490 h 219075"/>
                  <a:gd name="connsiteX1" fmla="*/ 110490 w 219075"/>
                  <a:gd name="connsiteY1" fmla="*/ 220980 h 219075"/>
                  <a:gd name="connsiteX2" fmla="*/ 0 w 219075"/>
                  <a:gd name="connsiteY2" fmla="*/ 110490 h 219075"/>
                  <a:gd name="connsiteX3" fmla="*/ 110490 w 219075"/>
                  <a:gd name="connsiteY3" fmla="*/ 0 h 219075"/>
                  <a:gd name="connsiteX4" fmla="*/ 220980 w 219075"/>
                  <a:gd name="connsiteY4" fmla="*/ 11049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20980" y="110490"/>
                    </a:moveTo>
                    <a:cubicBezTo>
                      <a:pt x="220980" y="171512"/>
                      <a:pt x="171512" y="220980"/>
                      <a:pt x="110490" y="220980"/>
                    </a:cubicBezTo>
                    <a:cubicBezTo>
                      <a:pt x="49468" y="220980"/>
                      <a:pt x="0" y="171512"/>
                      <a:pt x="0" y="110490"/>
                    </a:cubicBezTo>
                    <a:cubicBezTo>
                      <a:pt x="0" y="49468"/>
                      <a:pt x="49468" y="0"/>
                      <a:pt x="110490" y="0"/>
                    </a:cubicBezTo>
                    <a:cubicBezTo>
                      <a:pt x="171512" y="0"/>
                      <a:pt x="220980" y="49468"/>
                      <a:pt x="220980" y="11049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08201FB-BF0B-42E9-9DD8-6A8EB2549383}"/>
                  </a:ext>
                </a:extLst>
              </p:cNvPr>
              <p:cNvSpPr/>
              <p:nvPr/>
            </p:nvSpPr>
            <p:spPr>
              <a:xfrm>
                <a:off x="5892165" y="3450907"/>
                <a:ext cx="409575" cy="247650"/>
              </a:xfrm>
              <a:custGeom>
                <a:avLst/>
                <a:gdLst>
                  <a:gd name="connsiteX0" fmla="*/ 341948 w 409575"/>
                  <a:gd name="connsiteY0" fmla="*/ 0 h 247650"/>
                  <a:gd name="connsiteX1" fmla="*/ 209550 w 409575"/>
                  <a:gd name="connsiteY1" fmla="*/ 54293 h 247650"/>
                  <a:gd name="connsiteX2" fmla="*/ 77153 w 409575"/>
                  <a:gd name="connsiteY2" fmla="*/ 0 h 247650"/>
                  <a:gd name="connsiteX3" fmla="*/ 0 w 409575"/>
                  <a:gd name="connsiteY3" fmla="*/ 141922 h 247650"/>
                  <a:gd name="connsiteX4" fmla="*/ 0 w 409575"/>
                  <a:gd name="connsiteY4" fmla="*/ 249555 h 247650"/>
                  <a:gd name="connsiteX5" fmla="*/ 419100 w 409575"/>
                  <a:gd name="connsiteY5" fmla="*/ 249555 h 247650"/>
                  <a:gd name="connsiteX6" fmla="*/ 419100 w 409575"/>
                  <a:gd name="connsiteY6" fmla="*/ 141922 h 247650"/>
                  <a:gd name="connsiteX7" fmla="*/ 341948 w 409575"/>
                  <a:gd name="connsiteY7"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247650">
                    <a:moveTo>
                      <a:pt x="341948" y="0"/>
                    </a:moveTo>
                    <a:cubicBezTo>
                      <a:pt x="307658" y="33338"/>
                      <a:pt x="260985" y="54293"/>
                      <a:pt x="209550" y="54293"/>
                    </a:cubicBezTo>
                    <a:cubicBezTo>
                      <a:pt x="158115" y="54293"/>
                      <a:pt x="111442" y="33338"/>
                      <a:pt x="77153" y="0"/>
                    </a:cubicBezTo>
                    <a:cubicBezTo>
                      <a:pt x="30480" y="30480"/>
                      <a:pt x="0" y="82868"/>
                      <a:pt x="0" y="141922"/>
                    </a:cubicBezTo>
                    <a:lnTo>
                      <a:pt x="0" y="249555"/>
                    </a:lnTo>
                    <a:lnTo>
                      <a:pt x="419100" y="249555"/>
                    </a:lnTo>
                    <a:lnTo>
                      <a:pt x="419100" y="141922"/>
                    </a:lnTo>
                    <a:cubicBezTo>
                      <a:pt x="419100" y="81915"/>
                      <a:pt x="388620" y="30480"/>
                      <a:pt x="341948"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F68D995A-C432-43E0-AA29-429DC90FAC06}"/>
                  </a:ext>
                </a:extLst>
              </p:cNvPr>
              <p:cNvSpPr/>
              <p:nvPr/>
            </p:nvSpPr>
            <p:spPr>
              <a:xfrm>
                <a:off x="5935942" y="3158490"/>
                <a:ext cx="323850" cy="323850"/>
              </a:xfrm>
              <a:custGeom>
                <a:avLst/>
                <a:gdLst>
                  <a:gd name="connsiteX0" fmla="*/ 36233 w 323850"/>
                  <a:gd name="connsiteY0" fmla="*/ 224790 h 323850"/>
                  <a:gd name="connsiteX1" fmla="*/ 36233 w 323850"/>
                  <a:gd name="connsiteY1" fmla="*/ 110490 h 323850"/>
                  <a:gd name="connsiteX2" fmla="*/ 165773 w 323850"/>
                  <a:gd name="connsiteY2" fmla="*/ 18097 h 323850"/>
                  <a:gd name="connsiteX3" fmla="*/ 293408 w 323850"/>
                  <a:gd name="connsiteY3" fmla="*/ 104775 h 323850"/>
                  <a:gd name="connsiteX4" fmla="*/ 293408 w 323850"/>
                  <a:gd name="connsiteY4" fmla="*/ 208598 h 323850"/>
                  <a:gd name="connsiteX5" fmla="*/ 182918 w 323850"/>
                  <a:gd name="connsiteY5" fmla="*/ 294323 h 323850"/>
                  <a:gd name="connsiteX6" fmla="*/ 165773 w 323850"/>
                  <a:gd name="connsiteY6" fmla="*/ 284798 h 323850"/>
                  <a:gd name="connsiteX7" fmla="*/ 144818 w 323850"/>
                  <a:gd name="connsiteY7" fmla="*/ 305753 h 323850"/>
                  <a:gd name="connsiteX8" fmla="*/ 165773 w 323850"/>
                  <a:gd name="connsiteY8" fmla="*/ 326708 h 323850"/>
                  <a:gd name="connsiteX9" fmla="*/ 184823 w 323850"/>
                  <a:gd name="connsiteY9" fmla="*/ 314325 h 323850"/>
                  <a:gd name="connsiteX10" fmla="*/ 309600 w 323850"/>
                  <a:gd name="connsiteY10" fmla="*/ 221933 h 323850"/>
                  <a:gd name="connsiteX11" fmla="*/ 330555 w 323850"/>
                  <a:gd name="connsiteY11" fmla="*/ 188595 h 323850"/>
                  <a:gd name="connsiteX12" fmla="*/ 330555 w 323850"/>
                  <a:gd name="connsiteY12" fmla="*/ 126683 h 323850"/>
                  <a:gd name="connsiteX13" fmla="*/ 309600 w 323850"/>
                  <a:gd name="connsiteY13" fmla="*/ 93345 h 323850"/>
                  <a:gd name="connsiteX14" fmla="*/ 166725 w 323850"/>
                  <a:gd name="connsiteY14" fmla="*/ 0 h 323850"/>
                  <a:gd name="connsiteX15" fmla="*/ 23850 w 323850"/>
                  <a:gd name="connsiteY15" fmla="*/ 92392 h 323850"/>
                  <a:gd name="connsiteX16" fmla="*/ 38 w 323850"/>
                  <a:gd name="connsiteY16" fmla="*/ 126683 h 323850"/>
                  <a:gd name="connsiteX17" fmla="*/ 38 w 323850"/>
                  <a:gd name="connsiteY17" fmla="*/ 188595 h 323850"/>
                  <a:gd name="connsiteX18" fmla="*/ 36233 w 323850"/>
                  <a:gd name="connsiteY18" fmla="*/ 22479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23850">
                    <a:moveTo>
                      <a:pt x="36233" y="224790"/>
                    </a:moveTo>
                    <a:lnTo>
                      <a:pt x="36233" y="110490"/>
                    </a:lnTo>
                    <a:cubicBezTo>
                      <a:pt x="55283" y="57150"/>
                      <a:pt x="105765" y="18097"/>
                      <a:pt x="165773" y="18097"/>
                    </a:cubicBezTo>
                    <a:cubicBezTo>
                      <a:pt x="223875" y="18097"/>
                      <a:pt x="273405" y="54292"/>
                      <a:pt x="293408" y="104775"/>
                    </a:cubicBezTo>
                    <a:lnTo>
                      <a:pt x="293408" y="208598"/>
                    </a:lnTo>
                    <a:cubicBezTo>
                      <a:pt x="275310" y="254317"/>
                      <a:pt x="233400" y="287655"/>
                      <a:pt x="182918" y="294323"/>
                    </a:cubicBezTo>
                    <a:cubicBezTo>
                      <a:pt x="179108" y="288608"/>
                      <a:pt x="172440" y="284798"/>
                      <a:pt x="165773" y="284798"/>
                    </a:cubicBezTo>
                    <a:cubicBezTo>
                      <a:pt x="154343" y="284798"/>
                      <a:pt x="144818" y="294323"/>
                      <a:pt x="144818" y="305753"/>
                    </a:cubicBezTo>
                    <a:cubicBezTo>
                      <a:pt x="144818" y="317183"/>
                      <a:pt x="154343" y="326708"/>
                      <a:pt x="165773" y="326708"/>
                    </a:cubicBezTo>
                    <a:cubicBezTo>
                      <a:pt x="174345" y="326708"/>
                      <a:pt x="181013" y="321945"/>
                      <a:pt x="184823" y="314325"/>
                    </a:cubicBezTo>
                    <a:cubicBezTo>
                      <a:pt x="240068" y="307658"/>
                      <a:pt x="286740" y="271462"/>
                      <a:pt x="309600" y="221933"/>
                    </a:cubicBezTo>
                    <a:cubicBezTo>
                      <a:pt x="321983" y="216217"/>
                      <a:pt x="330555" y="202883"/>
                      <a:pt x="330555" y="188595"/>
                    </a:cubicBezTo>
                    <a:lnTo>
                      <a:pt x="330555" y="126683"/>
                    </a:lnTo>
                    <a:cubicBezTo>
                      <a:pt x="330555" y="111442"/>
                      <a:pt x="321983" y="99060"/>
                      <a:pt x="309600" y="93345"/>
                    </a:cubicBezTo>
                    <a:cubicBezTo>
                      <a:pt x="284835" y="38100"/>
                      <a:pt x="230543" y="0"/>
                      <a:pt x="166725" y="0"/>
                    </a:cubicBezTo>
                    <a:cubicBezTo>
                      <a:pt x="102908" y="0"/>
                      <a:pt x="48615" y="38100"/>
                      <a:pt x="23850" y="92392"/>
                    </a:cubicBezTo>
                    <a:cubicBezTo>
                      <a:pt x="9563" y="98107"/>
                      <a:pt x="38" y="111442"/>
                      <a:pt x="38" y="126683"/>
                    </a:cubicBezTo>
                    <a:lnTo>
                      <a:pt x="38" y="188595"/>
                    </a:lnTo>
                    <a:cubicBezTo>
                      <a:pt x="-915" y="207645"/>
                      <a:pt x="16230" y="224790"/>
                      <a:pt x="36233" y="224790"/>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8033424A-1160-41B4-A0D1-2DFE9576103B}"/>
              </a:ext>
            </a:extLst>
          </p:cNvPr>
          <p:cNvGrpSpPr/>
          <p:nvPr/>
        </p:nvGrpSpPr>
        <p:grpSpPr>
          <a:xfrm>
            <a:off x="8153880" y="1443543"/>
            <a:ext cx="4059936" cy="5413782"/>
            <a:chOff x="8152187" y="1443543"/>
            <a:chExt cx="4059936" cy="5413782"/>
          </a:xfrm>
        </p:grpSpPr>
        <p:sp>
          <p:nvSpPr>
            <p:cNvPr id="76" name="Rectangle 75">
              <a:extLst>
                <a:ext uri="{FF2B5EF4-FFF2-40B4-BE49-F238E27FC236}">
                  <a16:creationId xmlns:a16="http://schemas.microsoft.com/office/drawing/2014/main" id="{842FE2CB-923F-E044-93D9-EA6DD7E3E873}"/>
                </a:ext>
              </a:extLst>
            </p:cNvPr>
            <p:cNvSpPr/>
            <p:nvPr/>
          </p:nvSpPr>
          <p:spPr bwMode="auto">
            <a:xfrm>
              <a:off x="8152187" y="2257424"/>
              <a:ext cx="4059936" cy="4599901"/>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8272"/>
                </a:solidFill>
                <a:effectLst/>
                <a:uLnTx/>
                <a:uFillTx/>
                <a:latin typeface="Segoe UI Semibold"/>
                <a:ea typeface="+mn-ea"/>
                <a:cs typeface="Segoe UI" pitchFamily="34" charset="0"/>
              </a:endParaRPr>
            </a:p>
          </p:txBody>
        </p:sp>
        <p:sp>
          <p:nvSpPr>
            <p:cNvPr id="53" name="Rectangle 52">
              <a:extLst>
                <a:ext uri="{FF2B5EF4-FFF2-40B4-BE49-F238E27FC236}">
                  <a16:creationId xmlns:a16="http://schemas.microsoft.com/office/drawing/2014/main" id="{AE486EA4-E034-441F-87A3-081008EE1593}"/>
                </a:ext>
              </a:extLst>
            </p:cNvPr>
            <p:cNvSpPr/>
            <p:nvPr/>
          </p:nvSpPr>
          <p:spPr bwMode="auto">
            <a:xfrm>
              <a:off x="8764372" y="3293417"/>
              <a:ext cx="2795321" cy="8522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Operational innovation</a:t>
              </a:r>
            </a:p>
          </p:txBody>
        </p:sp>
        <p:sp>
          <p:nvSpPr>
            <p:cNvPr id="58" name="Rectangle 57">
              <a:extLst>
                <a:ext uri="{FF2B5EF4-FFF2-40B4-BE49-F238E27FC236}">
                  <a16:creationId xmlns:a16="http://schemas.microsoft.com/office/drawing/2014/main" id="{3FA7F65F-6788-4D48-A83C-456C8C1BA456}"/>
                </a:ext>
              </a:extLst>
            </p:cNvPr>
            <p:cNvSpPr/>
            <p:nvPr/>
          </p:nvSpPr>
          <p:spPr bwMode="auto">
            <a:xfrm>
              <a:off x="8783123" y="4352812"/>
              <a:ext cx="2798064" cy="14995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a:rPr>
                <a:t>Automate and</a:t>
              </a:r>
              <a:r>
                <a:rPr kumimoji="0" lang="en-US" sz="1600" b="0" i="0" u="none" strike="noStrike" kern="1200" cap="none" spc="0" normalizeH="0" noProof="0">
                  <a:ln>
                    <a:noFill/>
                  </a:ln>
                  <a:solidFill>
                    <a:srgbClr val="FFFFFF"/>
                  </a:solidFill>
                  <a:effectLst/>
                  <a:uLnTx/>
                  <a:uFillTx/>
                  <a:latin typeface="Segoe UI"/>
                  <a:ea typeface="Segoe UI" pitchFamily="34" charset="0"/>
                  <a:cs typeface="Segoe UI"/>
                </a:rPr>
                <a:t> streamline supply chain management with predictive insights that proactively respond to your business demands.</a:t>
              </a: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a:endParaRPr>
            </a:p>
          </p:txBody>
        </p:sp>
        <p:sp>
          <p:nvSpPr>
            <p:cNvPr id="40" name="Oval 39">
              <a:extLst>
                <a:ext uri="{FF2B5EF4-FFF2-40B4-BE49-F238E27FC236}">
                  <a16:creationId xmlns:a16="http://schemas.microsoft.com/office/drawing/2014/main" id="{5714715A-B342-124A-98E8-3E6338619C89}"/>
                </a:ext>
              </a:extLst>
            </p:cNvPr>
            <p:cNvSpPr/>
            <p:nvPr/>
          </p:nvSpPr>
          <p:spPr bwMode="auto">
            <a:xfrm>
              <a:off x="9339072" y="1443543"/>
              <a:ext cx="1645920" cy="164592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57A15A3B-FF1D-4063-B04B-BB393E71B5DC}"/>
                </a:ext>
              </a:extLst>
            </p:cNvPr>
            <p:cNvGrpSpPr/>
            <p:nvPr/>
          </p:nvGrpSpPr>
          <p:grpSpPr>
            <a:xfrm>
              <a:off x="9590539" y="1800403"/>
              <a:ext cx="1143001" cy="932200"/>
              <a:chOff x="7094720" y="1840170"/>
              <a:chExt cx="1045480" cy="852666"/>
            </a:xfrm>
          </p:grpSpPr>
          <p:sp>
            <p:nvSpPr>
              <p:cNvPr id="30" name="Freeform: Shape 29">
                <a:extLst>
                  <a:ext uri="{FF2B5EF4-FFF2-40B4-BE49-F238E27FC236}">
                    <a16:creationId xmlns:a16="http://schemas.microsoft.com/office/drawing/2014/main" id="{0CD9EF30-5707-4250-A1CB-B8E1B5B9209C}"/>
                  </a:ext>
                </a:extLst>
              </p:cNvPr>
              <p:cNvSpPr/>
              <p:nvPr/>
            </p:nvSpPr>
            <p:spPr>
              <a:xfrm>
                <a:off x="7553334" y="1964842"/>
                <a:ext cx="422993" cy="222628"/>
              </a:xfrm>
              <a:custGeom>
                <a:avLst/>
                <a:gdLst>
                  <a:gd name="connsiteX0" fmla="*/ 173831 w 180975"/>
                  <a:gd name="connsiteY0" fmla="*/ 83344 h 95250"/>
                  <a:gd name="connsiteX1" fmla="*/ 41434 w 180975"/>
                  <a:gd name="connsiteY1" fmla="*/ 21431 h 95250"/>
                  <a:gd name="connsiteX2" fmla="*/ 35719 w 180975"/>
                  <a:gd name="connsiteY2" fmla="*/ 7144 h 95250"/>
                  <a:gd name="connsiteX3" fmla="*/ 7144 w 180975"/>
                  <a:gd name="connsiteY3" fmla="*/ 41434 h 95250"/>
                  <a:gd name="connsiteX4" fmla="*/ 51911 w 180975"/>
                  <a:gd name="connsiteY4" fmla="*/ 49054 h 95250"/>
                  <a:gd name="connsiteX5" fmla="*/ 47149 w 180975"/>
                  <a:gd name="connsiteY5" fmla="*/ 35719 h 95250"/>
                  <a:gd name="connsiteX6" fmla="*/ 160496 w 180975"/>
                  <a:gd name="connsiteY6" fmla="*/ 90964 h 95250"/>
                  <a:gd name="connsiteX7" fmla="*/ 162401 w 180975"/>
                  <a:gd name="connsiteY7" fmla="*/ 93821 h 95250"/>
                  <a:gd name="connsiteX8" fmla="*/ 175736 w 180975"/>
                  <a:gd name="connsiteY8" fmla="*/ 87154 h 95250"/>
                  <a:gd name="connsiteX9" fmla="*/ 173831 w 180975"/>
                  <a:gd name="connsiteY9" fmla="*/ 833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95250">
                    <a:moveTo>
                      <a:pt x="173831" y="83344"/>
                    </a:moveTo>
                    <a:cubicBezTo>
                      <a:pt x="149066" y="35719"/>
                      <a:pt x="94774" y="10001"/>
                      <a:pt x="41434" y="21431"/>
                    </a:cubicBezTo>
                    <a:lnTo>
                      <a:pt x="35719" y="7144"/>
                    </a:lnTo>
                    <a:lnTo>
                      <a:pt x="7144" y="41434"/>
                    </a:lnTo>
                    <a:lnTo>
                      <a:pt x="51911" y="49054"/>
                    </a:lnTo>
                    <a:lnTo>
                      <a:pt x="47149" y="35719"/>
                    </a:lnTo>
                    <a:cubicBezTo>
                      <a:pt x="92869" y="27146"/>
                      <a:pt x="139541" y="49054"/>
                      <a:pt x="160496" y="90964"/>
                    </a:cubicBezTo>
                    <a:lnTo>
                      <a:pt x="162401" y="93821"/>
                    </a:lnTo>
                    <a:lnTo>
                      <a:pt x="175736" y="87154"/>
                    </a:lnTo>
                    <a:lnTo>
                      <a:pt x="173831" y="83344"/>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9B77479-7BC0-4163-9F6C-631C47E4A654}"/>
                  </a:ext>
                </a:extLst>
              </p:cNvPr>
              <p:cNvSpPr/>
              <p:nvPr/>
            </p:nvSpPr>
            <p:spPr>
              <a:xfrm>
                <a:off x="7386364" y="2425683"/>
                <a:ext cx="400730" cy="267153"/>
              </a:xfrm>
              <a:custGeom>
                <a:avLst/>
                <a:gdLst>
                  <a:gd name="connsiteX0" fmla="*/ 127159 w 171450"/>
                  <a:gd name="connsiteY0" fmla="*/ 80486 h 114300"/>
                  <a:gd name="connsiteX1" fmla="*/ 22384 w 171450"/>
                  <a:gd name="connsiteY1" fmla="*/ 10001 h 114300"/>
                  <a:gd name="connsiteX2" fmla="*/ 21431 w 171450"/>
                  <a:gd name="connsiteY2" fmla="*/ 7144 h 114300"/>
                  <a:gd name="connsiteX3" fmla="*/ 7144 w 171450"/>
                  <a:gd name="connsiteY3" fmla="*/ 11906 h 114300"/>
                  <a:gd name="connsiteX4" fmla="*/ 8096 w 171450"/>
                  <a:gd name="connsiteY4" fmla="*/ 14764 h 114300"/>
                  <a:gd name="connsiteX5" fmla="*/ 122396 w 171450"/>
                  <a:gd name="connsiteY5" fmla="*/ 95726 h 114300"/>
                  <a:gd name="connsiteX6" fmla="*/ 130016 w 171450"/>
                  <a:gd name="connsiteY6" fmla="*/ 95726 h 114300"/>
                  <a:gd name="connsiteX7" fmla="*/ 132874 w 171450"/>
                  <a:gd name="connsiteY7" fmla="*/ 110966 h 114300"/>
                  <a:gd name="connsiteX8" fmla="*/ 166211 w 171450"/>
                  <a:gd name="connsiteY8" fmla="*/ 80486 h 114300"/>
                  <a:gd name="connsiteX9" fmla="*/ 123349 w 171450"/>
                  <a:gd name="connsiteY9" fmla="*/ 66199 h 114300"/>
                  <a:gd name="connsiteX10" fmla="*/ 127159 w 171450"/>
                  <a:gd name="connsiteY10" fmla="*/ 8048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14300">
                    <a:moveTo>
                      <a:pt x="127159" y="80486"/>
                    </a:moveTo>
                    <a:cubicBezTo>
                      <a:pt x="80486" y="82391"/>
                      <a:pt x="37624" y="53816"/>
                      <a:pt x="22384" y="10001"/>
                    </a:cubicBezTo>
                    <a:lnTo>
                      <a:pt x="21431" y="7144"/>
                    </a:lnTo>
                    <a:lnTo>
                      <a:pt x="7144" y="11906"/>
                    </a:lnTo>
                    <a:lnTo>
                      <a:pt x="8096" y="14764"/>
                    </a:lnTo>
                    <a:cubicBezTo>
                      <a:pt x="25241" y="63341"/>
                      <a:pt x="70961" y="95726"/>
                      <a:pt x="122396" y="95726"/>
                    </a:cubicBezTo>
                    <a:cubicBezTo>
                      <a:pt x="125254" y="95726"/>
                      <a:pt x="127159" y="95726"/>
                      <a:pt x="130016" y="95726"/>
                    </a:cubicBezTo>
                    <a:lnTo>
                      <a:pt x="132874" y="110966"/>
                    </a:lnTo>
                    <a:lnTo>
                      <a:pt x="166211" y="80486"/>
                    </a:lnTo>
                    <a:lnTo>
                      <a:pt x="123349" y="66199"/>
                    </a:lnTo>
                    <a:lnTo>
                      <a:pt x="127159" y="80486"/>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A02D09C7-EC26-4F05-AD77-AEDE7ADA7BDB}"/>
                  </a:ext>
                </a:extLst>
              </p:cNvPr>
              <p:cNvSpPr/>
              <p:nvPr/>
            </p:nvSpPr>
            <p:spPr>
              <a:xfrm>
                <a:off x="7094720" y="2116229"/>
                <a:ext cx="534307" cy="311679"/>
              </a:xfrm>
              <a:custGeom>
                <a:avLst/>
                <a:gdLst>
                  <a:gd name="connsiteX0" fmla="*/ 7144 w 228600"/>
                  <a:gd name="connsiteY0" fmla="*/ 130016 h 133350"/>
                  <a:gd name="connsiteX1" fmla="*/ 16669 w 228600"/>
                  <a:gd name="connsiteY1" fmla="*/ 54769 h 133350"/>
                  <a:gd name="connsiteX2" fmla="*/ 39529 w 228600"/>
                  <a:gd name="connsiteY2" fmla="*/ 17621 h 133350"/>
                  <a:gd name="connsiteX3" fmla="*/ 66199 w 228600"/>
                  <a:gd name="connsiteY3" fmla="*/ 7144 h 133350"/>
                  <a:gd name="connsiteX4" fmla="*/ 76676 w 228600"/>
                  <a:gd name="connsiteY4" fmla="*/ 11906 h 133350"/>
                  <a:gd name="connsiteX5" fmla="*/ 78581 w 228600"/>
                  <a:gd name="connsiteY5" fmla="*/ 13811 h 133350"/>
                  <a:gd name="connsiteX6" fmla="*/ 119539 w 228600"/>
                  <a:gd name="connsiteY6" fmla="*/ 29051 h 133350"/>
                  <a:gd name="connsiteX7" fmla="*/ 160496 w 228600"/>
                  <a:gd name="connsiteY7" fmla="*/ 13811 h 133350"/>
                  <a:gd name="connsiteX8" fmla="*/ 160496 w 228600"/>
                  <a:gd name="connsiteY8" fmla="*/ 11906 h 133350"/>
                  <a:gd name="connsiteX9" fmla="*/ 170974 w 228600"/>
                  <a:gd name="connsiteY9" fmla="*/ 7144 h 133350"/>
                  <a:gd name="connsiteX10" fmla="*/ 197644 w 228600"/>
                  <a:gd name="connsiteY10" fmla="*/ 17621 h 133350"/>
                  <a:gd name="connsiteX11" fmla="*/ 220504 w 228600"/>
                  <a:gd name="connsiteY11" fmla="*/ 54769 h 133350"/>
                  <a:gd name="connsiteX12" fmla="*/ 230029 w 228600"/>
                  <a:gd name="connsiteY12" fmla="*/ 130016 h 133350"/>
                  <a:gd name="connsiteX13" fmla="*/ 7144 w 228600"/>
                  <a:gd name="connsiteY13" fmla="*/ 130016 h 133350"/>
                  <a:gd name="connsiteX14" fmla="*/ 7144 w 228600"/>
                  <a:gd name="connsiteY14" fmla="*/ 130016 h 133350"/>
                  <a:gd name="connsiteX15" fmla="*/ 7144 w 228600"/>
                  <a:gd name="connsiteY15" fmla="*/ 130016 h 133350"/>
                  <a:gd name="connsiteX16" fmla="*/ 7144 w 228600"/>
                  <a:gd name="connsiteY16" fmla="*/ 1300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00" h="133350">
                    <a:moveTo>
                      <a:pt x="7144" y="130016"/>
                    </a:moveTo>
                    <a:cubicBezTo>
                      <a:pt x="9049" y="110966"/>
                      <a:pt x="12859" y="71914"/>
                      <a:pt x="16669" y="54769"/>
                    </a:cubicBezTo>
                    <a:cubicBezTo>
                      <a:pt x="21431" y="35719"/>
                      <a:pt x="25241" y="24289"/>
                      <a:pt x="39529" y="17621"/>
                    </a:cubicBezTo>
                    <a:cubicBezTo>
                      <a:pt x="53816" y="10001"/>
                      <a:pt x="61436" y="7144"/>
                      <a:pt x="66199" y="7144"/>
                    </a:cubicBezTo>
                    <a:cubicBezTo>
                      <a:pt x="70961" y="7144"/>
                      <a:pt x="73819" y="9049"/>
                      <a:pt x="76676" y="11906"/>
                    </a:cubicBezTo>
                    <a:cubicBezTo>
                      <a:pt x="77629" y="11906"/>
                      <a:pt x="77629" y="12859"/>
                      <a:pt x="78581" y="13811"/>
                    </a:cubicBezTo>
                    <a:cubicBezTo>
                      <a:pt x="91916" y="26194"/>
                      <a:pt x="106204" y="29051"/>
                      <a:pt x="119539" y="29051"/>
                    </a:cubicBezTo>
                    <a:cubicBezTo>
                      <a:pt x="132874" y="29051"/>
                      <a:pt x="147161" y="26194"/>
                      <a:pt x="160496" y="13811"/>
                    </a:cubicBezTo>
                    <a:cubicBezTo>
                      <a:pt x="159544" y="12859"/>
                      <a:pt x="159544" y="12859"/>
                      <a:pt x="160496" y="11906"/>
                    </a:cubicBezTo>
                    <a:cubicBezTo>
                      <a:pt x="163354" y="9049"/>
                      <a:pt x="166211" y="7144"/>
                      <a:pt x="170974" y="7144"/>
                    </a:cubicBezTo>
                    <a:cubicBezTo>
                      <a:pt x="175736" y="7144"/>
                      <a:pt x="184309" y="10001"/>
                      <a:pt x="197644" y="17621"/>
                    </a:cubicBezTo>
                    <a:cubicBezTo>
                      <a:pt x="211931" y="25241"/>
                      <a:pt x="216694" y="35719"/>
                      <a:pt x="220504" y="54769"/>
                    </a:cubicBezTo>
                    <a:cubicBezTo>
                      <a:pt x="224314" y="71914"/>
                      <a:pt x="228124" y="110966"/>
                      <a:pt x="230029" y="130016"/>
                    </a:cubicBezTo>
                    <a:lnTo>
                      <a:pt x="7144" y="130016"/>
                    </a:lnTo>
                    <a:lnTo>
                      <a:pt x="7144" y="130016"/>
                    </a:lnTo>
                    <a:lnTo>
                      <a:pt x="7144" y="130016"/>
                    </a:lnTo>
                    <a:lnTo>
                      <a:pt x="7144" y="130016"/>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D32554AF-4B40-4E59-AED8-1A9C026C4A36}"/>
                  </a:ext>
                </a:extLst>
              </p:cNvPr>
              <p:cNvSpPr/>
              <p:nvPr/>
            </p:nvSpPr>
            <p:spPr>
              <a:xfrm>
                <a:off x="7739470" y="2226708"/>
                <a:ext cx="400730" cy="400730"/>
              </a:xfrm>
              <a:custGeom>
                <a:avLst/>
                <a:gdLst>
                  <a:gd name="connsiteX0" fmla="*/ 163727 w 171450"/>
                  <a:gd name="connsiteY0" fmla="*/ 107513 h 171450"/>
                  <a:gd name="connsiteX1" fmla="*/ 150392 w 171450"/>
                  <a:gd name="connsiteY1" fmla="*/ 101798 h 171450"/>
                  <a:gd name="connsiteX2" fmla="*/ 146582 w 171450"/>
                  <a:gd name="connsiteY2" fmla="*/ 98941 h 171450"/>
                  <a:gd name="connsiteX3" fmla="*/ 147535 w 171450"/>
                  <a:gd name="connsiteY3" fmla="*/ 94178 h 171450"/>
                  <a:gd name="connsiteX4" fmla="*/ 147535 w 171450"/>
                  <a:gd name="connsiteY4" fmla="*/ 83701 h 171450"/>
                  <a:gd name="connsiteX5" fmla="*/ 146582 w 171450"/>
                  <a:gd name="connsiteY5" fmla="*/ 78938 h 171450"/>
                  <a:gd name="connsiteX6" fmla="*/ 150392 w 171450"/>
                  <a:gd name="connsiteY6" fmla="*/ 76081 h 171450"/>
                  <a:gd name="connsiteX7" fmla="*/ 163727 w 171450"/>
                  <a:gd name="connsiteY7" fmla="*/ 70366 h 171450"/>
                  <a:gd name="connsiteX8" fmla="*/ 166585 w 171450"/>
                  <a:gd name="connsiteY8" fmla="*/ 64651 h 171450"/>
                  <a:gd name="connsiteX9" fmla="*/ 159917 w 171450"/>
                  <a:gd name="connsiteY9" fmla="*/ 50363 h 171450"/>
                  <a:gd name="connsiteX10" fmla="*/ 154202 w 171450"/>
                  <a:gd name="connsiteY10" fmla="*/ 47506 h 171450"/>
                  <a:gd name="connsiteX11" fmla="*/ 140867 w 171450"/>
                  <a:gd name="connsiteY11" fmla="*/ 53221 h 171450"/>
                  <a:gd name="connsiteX12" fmla="*/ 136105 w 171450"/>
                  <a:gd name="connsiteY12" fmla="*/ 54173 h 171450"/>
                  <a:gd name="connsiteX13" fmla="*/ 132295 w 171450"/>
                  <a:gd name="connsiteY13" fmla="*/ 50363 h 171450"/>
                  <a:gd name="connsiteX14" fmla="*/ 125627 w 171450"/>
                  <a:gd name="connsiteY14" fmla="*/ 41791 h 171450"/>
                  <a:gd name="connsiteX15" fmla="*/ 121817 w 171450"/>
                  <a:gd name="connsiteY15" fmla="*/ 37981 h 171450"/>
                  <a:gd name="connsiteX16" fmla="*/ 122770 w 171450"/>
                  <a:gd name="connsiteY16" fmla="*/ 33218 h 171450"/>
                  <a:gd name="connsiteX17" fmla="*/ 128485 w 171450"/>
                  <a:gd name="connsiteY17" fmla="*/ 19883 h 171450"/>
                  <a:gd name="connsiteX18" fmla="*/ 125627 w 171450"/>
                  <a:gd name="connsiteY18" fmla="*/ 14168 h 171450"/>
                  <a:gd name="connsiteX19" fmla="*/ 110387 w 171450"/>
                  <a:gd name="connsiteY19" fmla="*/ 7501 h 171450"/>
                  <a:gd name="connsiteX20" fmla="*/ 104672 w 171450"/>
                  <a:gd name="connsiteY20" fmla="*/ 10358 h 171450"/>
                  <a:gd name="connsiteX21" fmla="*/ 98957 w 171450"/>
                  <a:gd name="connsiteY21" fmla="*/ 23693 h 171450"/>
                  <a:gd name="connsiteX22" fmla="*/ 96100 w 171450"/>
                  <a:gd name="connsiteY22" fmla="*/ 27503 h 171450"/>
                  <a:gd name="connsiteX23" fmla="*/ 91337 w 171450"/>
                  <a:gd name="connsiteY23" fmla="*/ 26551 h 171450"/>
                  <a:gd name="connsiteX24" fmla="*/ 85622 w 171450"/>
                  <a:gd name="connsiteY24" fmla="*/ 25598 h 171450"/>
                  <a:gd name="connsiteX25" fmla="*/ 79907 w 171450"/>
                  <a:gd name="connsiteY25" fmla="*/ 26551 h 171450"/>
                  <a:gd name="connsiteX26" fmla="*/ 75145 w 171450"/>
                  <a:gd name="connsiteY26" fmla="*/ 27503 h 171450"/>
                  <a:gd name="connsiteX27" fmla="*/ 72287 w 171450"/>
                  <a:gd name="connsiteY27" fmla="*/ 23693 h 171450"/>
                  <a:gd name="connsiteX28" fmla="*/ 66572 w 171450"/>
                  <a:gd name="connsiteY28" fmla="*/ 10358 h 171450"/>
                  <a:gd name="connsiteX29" fmla="*/ 60857 w 171450"/>
                  <a:gd name="connsiteY29" fmla="*/ 7501 h 171450"/>
                  <a:gd name="connsiteX30" fmla="*/ 45617 w 171450"/>
                  <a:gd name="connsiteY30" fmla="*/ 14168 h 171450"/>
                  <a:gd name="connsiteX31" fmla="*/ 42760 w 171450"/>
                  <a:gd name="connsiteY31" fmla="*/ 19883 h 171450"/>
                  <a:gd name="connsiteX32" fmla="*/ 48475 w 171450"/>
                  <a:gd name="connsiteY32" fmla="*/ 33218 h 171450"/>
                  <a:gd name="connsiteX33" fmla="*/ 49427 w 171450"/>
                  <a:gd name="connsiteY33" fmla="*/ 37981 h 171450"/>
                  <a:gd name="connsiteX34" fmla="*/ 45617 w 171450"/>
                  <a:gd name="connsiteY34" fmla="*/ 41791 h 171450"/>
                  <a:gd name="connsiteX35" fmla="*/ 37997 w 171450"/>
                  <a:gd name="connsiteY35" fmla="*/ 49411 h 171450"/>
                  <a:gd name="connsiteX36" fmla="*/ 34187 w 171450"/>
                  <a:gd name="connsiteY36" fmla="*/ 53221 h 171450"/>
                  <a:gd name="connsiteX37" fmla="*/ 29425 w 171450"/>
                  <a:gd name="connsiteY37" fmla="*/ 52268 h 171450"/>
                  <a:gd name="connsiteX38" fmla="*/ 16090 w 171450"/>
                  <a:gd name="connsiteY38" fmla="*/ 46553 h 171450"/>
                  <a:gd name="connsiteX39" fmla="*/ 10375 w 171450"/>
                  <a:gd name="connsiteY39" fmla="*/ 49411 h 171450"/>
                  <a:gd name="connsiteX40" fmla="*/ 7517 w 171450"/>
                  <a:gd name="connsiteY40" fmla="*/ 65603 h 171450"/>
                  <a:gd name="connsiteX41" fmla="*/ 10375 w 171450"/>
                  <a:gd name="connsiteY41" fmla="*/ 71318 h 171450"/>
                  <a:gd name="connsiteX42" fmla="*/ 23710 w 171450"/>
                  <a:gd name="connsiteY42" fmla="*/ 77033 h 171450"/>
                  <a:gd name="connsiteX43" fmla="*/ 27520 w 171450"/>
                  <a:gd name="connsiteY43" fmla="*/ 79891 h 171450"/>
                  <a:gd name="connsiteX44" fmla="*/ 26567 w 171450"/>
                  <a:gd name="connsiteY44" fmla="*/ 84653 h 171450"/>
                  <a:gd name="connsiteX45" fmla="*/ 26567 w 171450"/>
                  <a:gd name="connsiteY45" fmla="*/ 95131 h 171450"/>
                  <a:gd name="connsiteX46" fmla="*/ 26567 w 171450"/>
                  <a:gd name="connsiteY46" fmla="*/ 98941 h 171450"/>
                  <a:gd name="connsiteX47" fmla="*/ 22757 w 171450"/>
                  <a:gd name="connsiteY47" fmla="*/ 101798 h 171450"/>
                  <a:gd name="connsiteX48" fmla="*/ 9422 w 171450"/>
                  <a:gd name="connsiteY48" fmla="*/ 107513 h 171450"/>
                  <a:gd name="connsiteX49" fmla="*/ 7517 w 171450"/>
                  <a:gd name="connsiteY49" fmla="*/ 112276 h 171450"/>
                  <a:gd name="connsiteX50" fmla="*/ 14185 w 171450"/>
                  <a:gd name="connsiteY50" fmla="*/ 128468 h 171450"/>
                  <a:gd name="connsiteX51" fmla="*/ 19900 w 171450"/>
                  <a:gd name="connsiteY51" fmla="*/ 131326 h 171450"/>
                  <a:gd name="connsiteX52" fmla="*/ 33235 w 171450"/>
                  <a:gd name="connsiteY52" fmla="*/ 125611 h 171450"/>
                  <a:gd name="connsiteX53" fmla="*/ 37997 w 171450"/>
                  <a:gd name="connsiteY53" fmla="*/ 124658 h 171450"/>
                  <a:gd name="connsiteX54" fmla="*/ 41807 w 171450"/>
                  <a:gd name="connsiteY54" fmla="*/ 128468 h 171450"/>
                  <a:gd name="connsiteX55" fmla="*/ 49427 w 171450"/>
                  <a:gd name="connsiteY55" fmla="*/ 136088 h 171450"/>
                  <a:gd name="connsiteX56" fmla="*/ 53237 w 171450"/>
                  <a:gd name="connsiteY56" fmla="*/ 139898 h 171450"/>
                  <a:gd name="connsiteX57" fmla="*/ 52285 w 171450"/>
                  <a:gd name="connsiteY57" fmla="*/ 144661 h 171450"/>
                  <a:gd name="connsiteX58" fmla="*/ 45617 w 171450"/>
                  <a:gd name="connsiteY58" fmla="*/ 157996 h 171450"/>
                  <a:gd name="connsiteX59" fmla="*/ 48475 w 171450"/>
                  <a:gd name="connsiteY59" fmla="*/ 163711 h 171450"/>
                  <a:gd name="connsiteX60" fmla="*/ 63715 w 171450"/>
                  <a:gd name="connsiteY60" fmla="*/ 170378 h 171450"/>
                  <a:gd name="connsiteX61" fmla="*/ 69430 w 171450"/>
                  <a:gd name="connsiteY61" fmla="*/ 167521 h 171450"/>
                  <a:gd name="connsiteX62" fmla="*/ 75145 w 171450"/>
                  <a:gd name="connsiteY62" fmla="*/ 154186 h 171450"/>
                  <a:gd name="connsiteX63" fmla="*/ 78002 w 171450"/>
                  <a:gd name="connsiteY63" fmla="*/ 150376 h 171450"/>
                  <a:gd name="connsiteX64" fmla="*/ 82765 w 171450"/>
                  <a:gd name="connsiteY64" fmla="*/ 151328 h 171450"/>
                  <a:gd name="connsiteX65" fmla="*/ 88480 w 171450"/>
                  <a:gd name="connsiteY65" fmla="*/ 152281 h 171450"/>
                  <a:gd name="connsiteX66" fmla="*/ 94195 w 171450"/>
                  <a:gd name="connsiteY66" fmla="*/ 151328 h 171450"/>
                  <a:gd name="connsiteX67" fmla="*/ 98957 w 171450"/>
                  <a:gd name="connsiteY67" fmla="*/ 150376 h 171450"/>
                  <a:gd name="connsiteX68" fmla="*/ 101815 w 171450"/>
                  <a:gd name="connsiteY68" fmla="*/ 154186 h 171450"/>
                  <a:gd name="connsiteX69" fmla="*/ 107530 w 171450"/>
                  <a:gd name="connsiteY69" fmla="*/ 167521 h 171450"/>
                  <a:gd name="connsiteX70" fmla="*/ 113245 w 171450"/>
                  <a:gd name="connsiteY70" fmla="*/ 170378 h 171450"/>
                  <a:gd name="connsiteX71" fmla="*/ 128485 w 171450"/>
                  <a:gd name="connsiteY71" fmla="*/ 163711 h 171450"/>
                  <a:gd name="connsiteX72" fmla="*/ 131342 w 171450"/>
                  <a:gd name="connsiteY72" fmla="*/ 157996 h 171450"/>
                  <a:gd name="connsiteX73" fmla="*/ 125627 w 171450"/>
                  <a:gd name="connsiteY73" fmla="*/ 144661 h 171450"/>
                  <a:gd name="connsiteX74" fmla="*/ 121817 w 171450"/>
                  <a:gd name="connsiteY74" fmla="*/ 139898 h 171450"/>
                  <a:gd name="connsiteX75" fmla="*/ 125627 w 171450"/>
                  <a:gd name="connsiteY75" fmla="*/ 136088 h 171450"/>
                  <a:gd name="connsiteX76" fmla="*/ 133247 w 171450"/>
                  <a:gd name="connsiteY76" fmla="*/ 128468 h 171450"/>
                  <a:gd name="connsiteX77" fmla="*/ 137057 w 171450"/>
                  <a:gd name="connsiteY77" fmla="*/ 124658 h 171450"/>
                  <a:gd name="connsiteX78" fmla="*/ 141820 w 171450"/>
                  <a:gd name="connsiteY78" fmla="*/ 125611 h 171450"/>
                  <a:gd name="connsiteX79" fmla="*/ 155155 w 171450"/>
                  <a:gd name="connsiteY79" fmla="*/ 131326 h 171450"/>
                  <a:gd name="connsiteX80" fmla="*/ 160870 w 171450"/>
                  <a:gd name="connsiteY80" fmla="*/ 128468 h 171450"/>
                  <a:gd name="connsiteX81" fmla="*/ 167537 w 171450"/>
                  <a:gd name="connsiteY81" fmla="*/ 112276 h 171450"/>
                  <a:gd name="connsiteX82" fmla="*/ 163727 w 171450"/>
                  <a:gd name="connsiteY82" fmla="*/ 107513 h 171450"/>
                  <a:gd name="connsiteX83" fmla="*/ 163727 w 171450"/>
                  <a:gd name="connsiteY83" fmla="*/ 1075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71450" h="171450">
                    <a:moveTo>
                      <a:pt x="163727" y="107513"/>
                    </a:moveTo>
                    <a:lnTo>
                      <a:pt x="150392" y="101798"/>
                    </a:lnTo>
                    <a:cubicBezTo>
                      <a:pt x="148487" y="100846"/>
                      <a:pt x="146582" y="99893"/>
                      <a:pt x="146582" y="98941"/>
                    </a:cubicBezTo>
                    <a:cubicBezTo>
                      <a:pt x="146582" y="97988"/>
                      <a:pt x="147535" y="96083"/>
                      <a:pt x="147535" y="94178"/>
                    </a:cubicBezTo>
                    <a:lnTo>
                      <a:pt x="147535" y="83701"/>
                    </a:lnTo>
                    <a:cubicBezTo>
                      <a:pt x="147535" y="80843"/>
                      <a:pt x="146582" y="78938"/>
                      <a:pt x="146582" y="78938"/>
                    </a:cubicBezTo>
                    <a:cubicBezTo>
                      <a:pt x="146582" y="77986"/>
                      <a:pt x="148487" y="77033"/>
                      <a:pt x="150392" y="76081"/>
                    </a:cubicBezTo>
                    <a:lnTo>
                      <a:pt x="163727" y="70366"/>
                    </a:lnTo>
                    <a:cubicBezTo>
                      <a:pt x="165632" y="69413"/>
                      <a:pt x="167537" y="66556"/>
                      <a:pt x="166585" y="64651"/>
                    </a:cubicBezTo>
                    <a:lnTo>
                      <a:pt x="159917" y="50363"/>
                    </a:lnTo>
                    <a:cubicBezTo>
                      <a:pt x="158965" y="48458"/>
                      <a:pt x="156107" y="46553"/>
                      <a:pt x="154202" y="47506"/>
                    </a:cubicBezTo>
                    <a:lnTo>
                      <a:pt x="140867" y="53221"/>
                    </a:lnTo>
                    <a:cubicBezTo>
                      <a:pt x="138962" y="54173"/>
                      <a:pt x="137057" y="55126"/>
                      <a:pt x="136105" y="54173"/>
                    </a:cubicBezTo>
                    <a:cubicBezTo>
                      <a:pt x="135152" y="53221"/>
                      <a:pt x="134200" y="52268"/>
                      <a:pt x="132295" y="50363"/>
                    </a:cubicBezTo>
                    <a:lnTo>
                      <a:pt x="125627" y="41791"/>
                    </a:lnTo>
                    <a:cubicBezTo>
                      <a:pt x="123722" y="39886"/>
                      <a:pt x="121817" y="38933"/>
                      <a:pt x="121817" y="37981"/>
                    </a:cubicBezTo>
                    <a:cubicBezTo>
                      <a:pt x="120865" y="37028"/>
                      <a:pt x="121817" y="35123"/>
                      <a:pt x="122770" y="33218"/>
                    </a:cubicBezTo>
                    <a:lnTo>
                      <a:pt x="128485" y="19883"/>
                    </a:lnTo>
                    <a:cubicBezTo>
                      <a:pt x="129437" y="17978"/>
                      <a:pt x="128485" y="15121"/>
                      <a:pt x="125627" y="14168"/>
                    </a:cubicBezTo>
                    <a:lnTo>
                      <a:pt x="110387" y="7501"/>
                    </a:lnTo>
                    <a:cubicBezTo>
                      <a:pt x="108482" y="6548"/>
                      <a:pt x="105625" y="7501"/>
                      <a:pt x="104672" y="10358"/>
                    </a:cubicBezTo>
                    <a:lnTo>
                      <a:pt x="98957" y="23693"/>
                    </a:lnTo>
                    <a:cubicBezTo>
                      <a:pt x="98005" y="25598"/>
                      <a:pt x="97052" y="27503"/>
                      <a:pt x="96100" y="27503"/>
                    </a:cubicBezTo>
                    <a:cubicBezTo>
                      <a:pt x="95147" y="27503"/>
                      <a:pt x="93242" y="26551"/>
                      <a:pt x="91337" y="26551"/>
                    </a:cubicBezTo>
                    <a:cubicBezTo>
                      <a:pt x="91337" y="26551"/>
                      <a:pt x="88480" y="25598"/>
                      <a:pt x="85622" y="25598"/>
                    </a:cubicBezTo>
                    <a:cubicBezTo>
                      <a:pt x="82765" y="25598"/>
                      <a:pt x="79907" y="26551"/>
                      <a:pt x="79907" y="26551"/>
                    </a:cubicBezTo>
                    <a:cubicBezTo>
                      <a:pt x="77050" y="27503"/>
                      <a:pt x="75145" y="27503"/>
                      <a:pt x="75145" y="27503"/>
                    </a:cubicBezTo>
                    <a:cubicBezTo>
                      <a:pt x="74192" y="27503"/>
                      <a:pt x="73240" y="25598"/>
                      <a:pt x="72287" y="23693"/>
                    </a:cubicBezTo>
                    <a:lnTo>
                      <a:pt x="66572" y="10358"/>
                    </a:lnTo>
                    <a:cubicBezTo>
                      <a:pt x="65620" y="8453"/>
                      <a:pt x="62762" y="6548"/>
                      <a:pt x="60857" y="7501"/>
                    </a:cubicBezTo>
                    <a:lnTo>
                      <a:pt x="45617" y="14168"/>
                    </a:lnTo>
                    <a:cubicBezTo>
                      <a:pt x="43712" y="15121"/>
                      <a:pt x="41807" y="17978"/>
                      <a:pt x="42760" y="19883"/>
                    </a:cubicBezTo>
                    <a:lnTo>
                      <a:pt x="48475" y="33218"/>
                    </a:lnTo>
                    <a:cubicBezTo>
                      <a:pt x="49427" y="35123"/>
                      <a:pt x="50380" y="37028"/>
                      <a:pt x="49427" y="37981"/>
                    </a:cubicBezTo>
                    <a:cubicBezTo>
                      <a:pt x="48475" y="38933"/>
                      <a:pt x="47522" y="39886"/>
                      <a:pt x="45617" y="41791"/>
                    </a:cubicBezTo>
                    <a:lnTo>
                      <a:pt x="37997" y="49411"/>
                    </a:lnTo>
                    <a:cubicBezTo>
                      <a:pt x="36092" y="51316"/>
                      <a:pt x="35140" y="53221"/>
                      <a:pt x="34187" y="53221"/>
                    </a:cubicBezTo>
                    <a:cubicBezTo>
                      <a:pt x="33235" y="54173"/>
                      <a:pt x="31330" y="53221"/>
                      <a:pt x="29425" y="52268"/>
                    </a:cubicBezTo>
                    <a:lnTo>
                      <a:pt x="16090" y="46553"/>
                    </a:lnTo>
                    <a:cubicBezTo>
                      <a:pt x="14185" y="45601"/>
                      <a:pt x="11327" y="46553"/>
                      <a:pt x="10375" y="49411"/>
                    </a:cubicBezTo>
                    <a:lnTo>
                      <a:pt x="7517" y="65603"/>
                    </a:lnTo>
                    <a:cubicBezTo>
                      <a:pt x="6565" y="67508"/>
                      <a:pt x="7517" y="70366"/>
                      <a:pt x="10375" y="71318"/>
                    </a:cubicBezTo>
                    <a:lnTo>
                      <a:pt x="23710" y="77033"/>
                    </a:lnTo>
                    <a:cubicBezTo>
                      <a:pt x="25615" y="77986"/>
                      <a:pt x="27520" y="78938"/>
                      <a:pt x="27520" y="79891"/>
                    </a:cubicBezTo>
                    <a:cubicBezTo>
                      <a:pt x="27520" y="80843"/>
                      <a:pt x="26567" y="82748"/>
                      <a:pt x="26567" y="84653"/>
                    </a:cubicBezTo>
                    <a:lnTo>
                      <a:pt x="26567" y="95131"/>
                    </a:lnTo>
                    <a:cubicBezTo>
                      <a:pt x="26567" y="97036"/>
                      <a:pt x="26567" y="98941"/>
                      <a:pt x="26567" y="98941"/>
                    </a:cubicBezTo>
                    <a:cubicBezTo>
                      <a:pt x="26567" y="99893"/>
                      <a:pt x="24662" y="100846"/>
                      <a:pt x="22757" y="101798"/>
                    </a:cubicBezTo>
                    <a:lnTo>
                      <a:pt x="9422" y="107513"/>
                    </a:lnTo>
                    <a:cubicBezTo>
                      <a:pt x="7517" y="108466"/>
                      <a:pt x="6565" y="110371"/>
                      <a:pt x="7517" y="112276"/>
                    </a:cubicBezTo>
                    <a:lnTo>
                      <a:pt x="14185" y="128468"/>
                    </a:lnTo>
                    <a:cubicBezTo>
                      <a:pt x="15137" y="130373"/>
                      <a:pt x="17995" y="132278"/>
                      <a:pt x="19900" y="131326"/>
                    </a:cubicBezTo>
                    <a:lnTo>
                      <a:pt x="33235" y="125611"/>
                    </a:lnTo>
                    <a:cubicBezTo>
                      <a:pt x="35140" y="124658"/>
                      <a:pt x="37045" y="123706"/>
                      <a:pt x="37997" y="124658"/>
                    </a:cubicBezTo>
                    <a:cubicBezTo>
                      <a:pt x="38950" y="125611"/>
                      <a:pt x="39902" y="126563"/>
                      <a:pt x="41807" y="128468"/>
                    </a:cubicBezTo>
                    <a:lnTo>
                      <a:pt x="49427" y="136088"/>
                    </a:lnTo>
                    <a:cubicBezTo>
                      <a:pt x="51332" y="137993"/>
                      <a:pt x="53237" y="138946"/>
                      <a:pt x="53237" y="139898"/>
                    </a:cubicBezTo>
                    <a:cubicBezTo>
                      <a:pt x="54190" y="140851"/>
                      <a:pt x="53237" y="142756"/>
                      <a:pt x="52285" y="144661"/>
                    </a:cubicBezTo>
                    <a:lnTo>
                      <a:pt x="45617" y="157996"/>
                    </a:lnTo>
                    <a:cubicBezTo>
                      <a:pt x="44665" y="159901"/>
                      <a:pt x="45617" y="162758"/>
                      <a:pt x="48475" y="163711"/>
                    </a:cubicBezTo>
                    <a:lnTo>
                      <a:pt x="63715" y="170378"/>
                    </a:lnTo>
                    <a:cubicBezTo>
                      <a:pt x="65620" y="171331"/>
                      <a:pt x="68477" y="170378"/>
                      <a:pt x="69430" y="167521"/>
                    </a:cubicBezTo>
                    <a:lnTo>
                      <a:pt x="75145" y="154186"/>
                    </a:lnTo>
                    <a:cubicBezTo>
                      <a:pt x="76097" y="152281"/>
                      <a:pt x="77050" y="150376"/>
                      <a:pt x="78002" y="150376"/>
                    </a:cubicBezTo>
                    <a:cubicBezTo>
                      <a:pt x="78955" y="150376"/>
                      <a:pt x="80860" y="151328"/>
                      <a:pt x="82765" y="151328"/>
                    </a:cubicBezTo>
                    <a:cubicBezTo>
                      <a:pt x="82765" y="151328"/>
                      <a:pt x="85622" y="152281"/>
                      <a:pt x="88480" y="152281"/>
                    </a:cubicBezTo>
                    <a:cubicBezTo>
                      <a:pt x="91337" y="152281"/>
                      <a:pt x="94195" y="151328"/>
                      <a:pt x="94195" y="151328"/>
                    </a:cubicBezTo>
                    <a:cubicBezTo>
                      <a:pt x="97052" y="150376"/>
                      <a:pt x="98957" y="150376"/>
                      <a:pt x="98957" y="150376"/>
                    </a:cubicBezTo>
                    <a:cubicBezTo>
                      <a:pt x="99910" y="150376"/>
                      <a:pt x="100862" y="152281"/>
                      <a:pt x="101815" y="154186"/>
                    </a:cubicBezTo>
                    <a:lnTo>
                      <a:pt x="107530" y="167521"/>
                    </a:lnTo>
                    <a:cubicBezTo>
                      <a:pt x="108482" y="169426"/>
                      <a:pt x="111340" y="171331"/>
                      <a:pt x="113245" y="170378"/>
                    </a:cubicBezTo>
                    <a:lnTo>
                      <a:pt x="128485" y="163711"/>
                    </a:lnTo>
                    <a:cubicBezTo>
                      <a:pt x="130390" y="162758"/>
                      <a:pt x="132295" y="159901"/>
                      <a:pt x="131342" y="157996"/>
                    </a:cubicBezTo>
                    <a:lnTo>
                      <a:pt x="125627" y="144661"/>
                    </a:lnTo>
                    <a:cubicBezTo>
                      <a:pt x="121817" y="141803"/>
                      <a:pt x="121817" y="139898"/>
                      <a:pt x="121817" y="139898"/>
                    </a:cubicBezTo>
                    <a:cubicBezTo>
                      <a:pt x="122770" y="138946"/>
                      <a:pt x="123722" y="137993"/>
                      <a:pt x="125627" y="136088"/>
                    </a:cubicBezTo>
                    <a:lnTo>
                      <a:pt x="133247" y="128468"/>
                    </a:lnTo>
                    <a:cubicBezTo>
                      <a:pt x="135152" y="126563"/>
                      <a:pt x="136105" y="124658"/>
                      <a:pt x="137057" y="124658"/>
                    </a:cubicBezTo>
                    <a:cubicBezTo>
                      <a:pt x="138010" y="123706"/>
                      <a:pt x="139915" y="124658"/>
                      <a:pt x="141820" y="125611"/>
                    </a:cubicBezTo>
                    <a:lnTo>
                      <a:pt x="155155" y="131326"/>
                    </a:lnTo>
                    <a:cubicBezTo>
                      <a:pt x="157060" y="132278"/>
                      <a:pt x="159917" y="131326"/>
                      <a:pt x="160870" y="128468"/>
                    </a:cubicBezTo>
                    <a:lnTo>
                      <a:pt x="167537" y="112276"/>
                    </a:lnTo>
                    <a:cubicBezTo>
                      <a:pt x="166585" y="111323"/>
                      <a:pt x="165632" y="108466"/>
                      <a:pt x="163727" y="107513"/>
                    </a:cubicBezTo>
                    <a:lnTo>
                      <a:pt x="163727" y="107513"/>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479791A-55A3-4F15-AD17-2E4C15043231}"/>
                  </a:ext>
                </a:extLst>
              </p:cNvPr>
              <p:cNvSpPr/>
              <p:nvPr/>
            </p:nvSpPr>
            <p:spPr>
              <a:xfrm>
                <a:off x="7824940" y="2318821"/>
                <a:ext cx="222628" cy="222628"/>
              </a:xfrm>
              <a:custGeom>
                <a:avLst/>
                <a:gdLst>
                  <a:gd name="connsiteX0" fmla="*/ 50006 w 95250"/>
                  <a:gd name="connsiteY0" fmla="*/ 92869 h 95250"/>
                  <a:gd name="connsiteX1" fmla="*/ 7144 w 95250"/>
                  <a:gd name="connsiteY1" fmla="*/ 50006 h 95250"/>
                  <a:gd name="connsiteX2" fmla="*/ 50006 w 95250"/>
                  <a:gd name="connsiteY2" fmla="*/ 7144 h 95250"/>
                  <a:gd name="connsiteX3" fmla="*/ 92869 w 95250"/>
                  <a:gd name="connsiteY3" fmla="*/ 50006 h 95250"/>
                  <a:gd name="connsiteX4" fmla="*/ 50006 w 95250"/>
                  <a:gd name="connsiteY4" fmla="*/ 92869 h 95250"/>
                  <a:gd name="connsiteX5" fmla="*/ 50006 w 95250"/>
                  <a:gd name="connsiteY5" fmla="*/ 9286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95250">
                    <a:moveTo>
                      <a:pt x="50006" y="92869"/>
                    </a:moveTo>
                    <a:cubicBezTo>
                      <a:pt x="26194" y="92869"/>
                      <a:pt x="7144" y="73819"/>
                      <a:pt x="7144" y="50006"/>
                    </a:cubicBezTo>
                    <a:cubicBezTo>
                      <a:pt x="7144" y="26194"/>
                      <a:pt x="26194" y="7144"/>
                      <a:pt x="50006" y="7144"/>
                    </a:cubicBezTo>
                    <a:cubicBezTo>
                      <a:pt x="73819" y="7144"/>
                      <a:pt x="92869" y="26194"/>
                      <a:pt x="92869" y="50006"/>
                    </a:cubicBezTo>
                    <a:cubicBezTo>
                      <a:pt x="92869" y="73819"/>
                      <a:pt x="72866" y="92869"/>
                      <a:pt x="50006" y="92869"/>
                    </a:cubicBezTo>
                    <a:lnTo>
                      <a:pt x="50006" y="92869"/>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2FA2DFB8-1C8D-4BF6-B674-62167D281044}"/>
                  </a:ext>
                </a:extLst>
              </p:cNvPr>
              <p:cNvSpPr/>
              <p:nvPr/>
            </p:nvSpPr>
            <p:spPr>
              <a:xfrm>
                <a:off x="7226072" y="1840170"/>
                <a:ext cx="289416" cy="289416"/>
              </a:xfrm>
              <a:custGeom>
                <a:avLst/>
                <a:gdLst>
                  <a:gd name="connsiteX0" fmla="*/ 62389 w 123825"/>
                  <a:gd name="connsiteY0" fmla="*/ 117634 h 123825"/>
                  <a:gd name="connsiteX1" fmla="*/ 7144 w 123825"/>
                  <a:gd name="connsiteY1" fmla="*/ 62389 h 123825"/>
                  <a:gd name="connsiteX2" fmla="*/ 62389 w 123825"/>
                  <a:gd name="connsiteY2" fmla="*/ 7144 h 123825"/>
                  <a:gd name="connsiteX3" fmla="*/ 117634 w 123825"/>
                  <a:gd name="connsiteY3" fmla="*/ 62389 h 123825"/>
                  <a:gd name="connsiteX4" fmla="*/ 62389 w 123825"/>
                  <a:gd name="connsiteY4" fmla="*/ 117634 h 123825"/>
                  <a:gd name="connsiteX5" fmla="*/ 62389 w 123825"/>
                  <a:gd name="connsiteY5" fmla="*/ 117634 h 123825"/>
                  <a:gd name="connsiteX6" fmla="*/ 62389 w 123825"/>
                  <a:gd name="connsiteY6" fmla="*/ 117634 h 123825"/>
                  <a:gd name="connsiteX7" fmla="*/ 62389 w 123825"/>
                  <a:gd name="connsiteY7" fmla="*/ 11763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62389" y="117634"/>
                    </a:moveTo>
                    <a:cubicBezTo>
                      <a:pt x="31909" y="117634"/>
                      <a:pt x="7144" y="92869"/>
                      <a:pt x="7144" y="62389"/>
                    </a:cubicBezTo>
                    <a:cubicBezTo>
                      <a:pt x="7144" y="31909"/>
                      <a:pt x="31909" y="7144"/>
                      <a:pt x="62389" y="7144"/>
                    </a:cubicBezTo>
                    <a:cubicBezTo>
                      <a:pt x="92869" y="7144"/>
                      <a:pt x="117634" y="31909"/>
                      <a:pt x="117634" y="62389"/>
                    </a:cubicBezTo>
                    <a:cubicBezTo>
                      <a:pt x="117634" y="92869"/>
                      <a:pt x="92869" y="117634"/>
                      <a:pt x="62389" y="117634"/>
                    </a:cubicBezTo>
                    <a:lnTo>
                      <a:pt x="62389" y="117634"/>
                    </a:lnTo>
                    <a:lnTo>
                      <a:pt x="62389" y="117634"/>
                    </a:lnTo>
                    <a:lnTo>
                      <a:pt x="62389" y="117634"/>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444E7A2E-385B-4F5D-A2A5-3858596C8103}"/>
              </a:ext>
            </a:extLst>
          </p:cNvPr>
          <p:cNvGrpSpPr/>
          <p:nvPr/>
        </p:nvGrpSpPr>
        <p:grpSpPr>
          <a:xfrm>
            <a:off x="4075247" y="1443543"/>
            <a:ext cx="4059936" cy="5413782"/>
            <a:chOff x="-1693" y="1443543"/>
            <a:chExt cx="4059936" cy="5413782"/>
          </a:xfrm>
        </p:grpSpPr>
        <p:sp>
          <p:nvSpPr>
            <p:cNvPr id="77" name="Rectangle 76">
              <a:extLst>
                <a:ext uri="{FF2B5EF4-FFF2-40B4-BE49-F238E27FC236}">
                  <a16:creationId xmlns:a16="http://schemas.microsoft.com/office/drawing/2014/main" id="{B33EE547-D0FE-9740-B110-08DF2FB27554}"/>
                </a:ext>
              </a:extLst>
            </p:cNvPr>
            <p:cNvSpPr/>
            <p:nvPr/>
          </p:nvSpPr>
          <p:spPr bwMode="auto">
            <a:xfrm>
              <a:off x="-1693" y="2258052"/>
              <a:ext cx="4059936" cy="4599273"/>
            </a:xfrm>
            <a:prstGeom prst="rect">
              <a:avLst/>
            </a:prstGeom>
            <a:solidFill>
              <a:srgbClr val="2D2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8272"/>
                </a:solidFill>
                <a:effectLst/>
                <a:uLnTx/>
                <a:uFillTx/>
                <a:latin typeface="Segoe UI Semibold"/>
                <a:ea typeface="+mn-ea"/>
                <a:cs typeface="Segoe UI" pitchFamily="34" charset="0"/>
              </a:endParaRPr>
            </a:p>
          </p:txBody>
        </p:sp>
        <p:sp>
          <p:nvSpPr>
            <p:cNvPr id="35" name="Rectangle 34">
              <a:extLst>
                <a:ext uri="{FF2B5EF4-FFF2-40B4-BE49-F238E27FC236}">
                  <a16:creationId xmlns:a16="http://schemas.microsoft.com/office/drawing/2014/main" id="{4B3ECE68-B10F-4FF3-9BC9-1EFF2AFA9F5F}"/>
                </a:ext>
              </a:extLst>
            </p:cNvPr>
            <p:cNvSpPr/>
            <p:nvPr/>
          </p:nvSpPr>
          <p:spPr bwMode="auto">
            <a:xfrm>
              <a:off x="629243" y="3293417"/>
              <a:ext cx="2798064" cy="789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Modernize Finance</a:t>
              </a:r>
            </a:p>
          </p:txBody>
        </p:sp>
        <p:sp>
          <p:nvSpPr>
            <p:cNvPr id="62" name="Rectangle 61">
              <a:extLst>
                <a:ext uri="{FF2B5EF4-FFF2-40B4-BE49-F238E27FC236}">
                  <a16:creationId xmlns:a16="http://schemas.microsoft.com/office/drawing/2014/main" id="{8B036B1D-55EF-4C8B-A356-AC99AEA79EB7}"/>
                </a:ext>
              </a:extLst>
            </p:cNvPr>
            <p:cNvSpPr/>
            <p:nvPr/>
          </p:nvSpPr>
          <p:spPr bwMode="auto">
            <a:xfrm>
              <a:off x="629243" y="4352812"/>
              <a:ext cx="2798064" cy="21821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a:rPr>
                <a:t>Transform</a:t>
              </a:r>
              <a:r>
                <a:rPr kumimoji="0" lang="en-US" sz="1600" b="0" i="0" u="none" strike="noStrike" kern="1200" cap="none" spc="0" normalizeH="0" noProof="0">
                  <a:ln>
                    <a:noFill/>
                  </a:ln>
                  <a:solidFill>
                    <a:srgbClr val="FFFFFF"/>
                  </a:solidFill>
                  <a:effectLst/>
                  <a:uLnTx/>
                  <a:uFillTx/>
                  <a:latin typeface="Segoe UI"/>
                  <a:ea typeface="Segoe UI" pitchFamily="34" charset="0"/>
                  <a:cs typeface="Segoe UI"/>
                </a:rPr>
                <a:t> finance with automated and integrated global financial processes leveraging predictive analytics and machine learning for intelligent recommendations.</a:t>
              </a: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a:rPr>
                <a:t> </a:t>
              </a:r>
            </a:p>
          </p:txBody>
        </p:sp>
        <p:sp>
          <p:nvSpPr>
            <p:cNvPr id="32" name="Oval 31">
              <a:extLst>
                <a:ext uri="{FF2B5EF4-FFF2-40B4-BE49-F238E27FC236}">
                  <a16:creationId xmlns:a16="http://schemas.microsoft.com/office/drawing/2014/main" id="{B6D68CE0-4577-0D4B-9C45-2FF1231FA695}"/>
                </a:ext>
              </a:extLst>
            </p:cNvPr>
            <p:cNvSpPr/>
            <p:nvPr/>
          </p:nvSpPr>
          <p:spPr bwMode="auto">
            <a:xfrm>
              <a:off x="1194315" y="1443543"/>
              <a:ext cx="1645920" cy="1645920"/>
            </a:xfrm>
            <a:prstGeom prst="ellipse">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982D54FF-DDA7-49AF-9710-290EC8C966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8970" y="1859255"/>
              <a:ext cx="696610" cy="814496"/>
            </a:xfrm>
            <a:prstGeom prst="rect">
              <a:avLst/>
            </a:prstGeom>
          </p:spPr>
        </p:pic>
      </p:grpSp>
    </p:spTree>
    <p:extLst>
      <p:ext uri="{BB962C8B-B14F-4D97-AF65-F5344CB8AC3E}">
        <p14:creationId xmlns:p14="http://schemas.microsoft.com/office/powerpoint/2010/main" val="320407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BFAC447-534B-483E-AD06-0553049FE2CB}"/>
              </a:ext>
            </a:extLst>
          </p:cNvPr>
          <p:cNvPicPr>
            <a:picLocks noChangeAspect="1"/>
          </p:cNvPicPr>
          <p:nvPr/>
        </p:nvPicPr>
        <p:blipFill rotWithShape="1">
          <a:blip r:embed="rId3">
            <a:extLst>
              <a:ext uri="{28A0092B-C50C-407E-A947-70E740481C1C}">
                <a14:useLocalDpi xmlns:a14="http://schemas.microsoft.com/office/drawing/2010/main" val="0"/>
              </a:ext>
            </a:extLst>
          </a:blip>
          <a:srcRect t="3519" b="5774"/>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7D62E889-7A74-4B0A-A9F9-34BEDFE9F7F9}"/>
              </a:ext>
            </a:extLst>
          </p:cNvPr>
          <p:cNvSpPr/>
          <p:nvPr/>
        </p:nvSpPr>
        <p:spPr>
          <a:xfrm>
            <a:off x="0" y="0"/>
            <a:ext cx="12205774" cy="6858000"/>
          </a:xfrm>
          <a:prstGeom prst="rect">
            <a:avLst/>
          </a:prstGeom>
          <a:solidFill>
            <a:srgbClr val="505050">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9FA067FF-2F56-4768-8085-5FA87023359E}"/>
              </a:ext>
            </a:extLst>
          </p:cNvPr>
          <p:cNvSpPr/>
          <p:nvPr/>
        </p:nvSpPr>
        <p:spPr>
          <a:xfrm>
            <a:off x="589499" y="5896173"/>
            <a:ext cx="11026776" cy="492443"/>
          </a:xfrm>
          <a:prstGeom prst="rect">
            <a:avLst/>
          </a:prstGeom>
          <a:solidFill>
            <a:schemeClr val="bg1">
              <a:alpha val="0"/>
            </a:schemeClr>
          </a:solidFill>
          <a:ln w="10795" cap="flat" cmpd="sng" algn="ctr">
            <a:noFill/>
            <a:prstDash val="solid"/>
          </a:ln>
          <a:effectLst/>
        </p:spPr>
        <p:txBody>
          <a:bodyPr spcFirstLastPara="0" vert="horz" wrap="square" lIns="0" tIns="91440" rIns="0" bIns="91440" numCol="1" spcCol="1270" anchor="ctr" anchorCtr="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Power Platform</a:t>
            </a:r>
          </a:p>
        </p:txBody>
      </p:sp>
      <p:sp>
        <p:nvSpPr>
          <p:cNvPr id="86" name="Arc 85">
            <a:extLst>
              <a:ext uri="{FF2B5EF4-FFF2-40B4-BE49-F238E27FC236}">
                <a16:creationId xmlns:a16="http://schemas.microsoft.com/office/drawing/2014/main" id="{66397D9F-E373-464B-AB6D-864DA35FAF61}"/>
              </a:ext>
            </a:extLst>
          </p:cNvPr>
          <p:cNvSpPr/>
          <p:nvPr/>
        </p:nvSpPr>
        <p:spPr>
          <a:xfrm>
            <a:off x="4335806" y="2062326"/>
            <a:ext cx="3508403" cy="3508402"/>
          </a:xfrm>
          <a:prstGeom prst="arc">
            <a:avLst>
              <a:gd name="adj1" fmla="val 16146552"/>
              <a:gd name="adj2" fmla="val 4864133"/>
            </a:avLst>
          </a:prstGeom>
          <a:noFill/>
          <a:ln w="28575" cap="flat" cmpd="sng" algn="ctr">
            <a:solidFill>
              <a:schemeClr val="accent2"/>
            </a:solidFill>
            <a:prstDash val="solid"/>
            <a:headEnd type="none" w="sm" len="sm"/>
            <a:tailEnd type="none" w="sm" len="sm"/>
          </a:ln>
          <a:effectLst/>
        </p:spPr>
      </p:sp>
      <p:sp>
        <p:nvSpPr>
          <p:cNvPr id="87" name="Arc 86">
            <a:extLst>
              <a:ext uri="{FF2B5EF4-FFF2-40B4-BE49-F238E27FC236}">
                <a16:creationId xmlns:a16="http://schemas.microsoft.com/office/drawing/2014/main" id="{041B7BA2-5ECB-4C79-B48D-B594FDE30FA1}"/>
              </a:ext>
            </a:extLst>
          </p:cNvPr>
          <p:cNvSpPr/>
          <p:nvPr/>
        </p:nvSpPr>
        <p:spPr>
          <a:xfrm flipH="1">
            <a:off x="4335806" y="2062326"/>
            <a:ext cx="3508403" cy="3508402"/>
          </a:xfrm>
          <a:prstGeom prst="arc">
            <a:avLst>
              <a:gd name="adj1" fmla="val 16086746"/>
              <a:gd name="adj2" fmla="val 4905632"/>
            </a:avLst>
          </a:prstGeom>
          <a:noFill/>
          <a:ln w="28575" cap="flat" cmpd="sng" algn="ctr">
            <a:solidFill>
              <a:schemeClr val="accent2"/>
            </a:solidFill>
            <a:prstDash val="solid"/>
            <a:headEnd type="none" w="sm" len="sm"/>
            <a:tailEnd type="none" w="sm" len="sm"/>
          </a:ln>
          <a:effectLst/>
        </p:spPr>
      </p:sp>
      <p:grpSp>
        <p:nvGrpSpPr>
          <p:cNvPr id="95" name="Group 94">
            <a:extLst>
              <a:ext uri="{FF2B5EF4-FFF2-40B4-BE49-F238E27FC236}">
                <a16:creationId xmlns:a16="http://schemas.microsoft.com/office/drawing/2014/main" id="{8D228C10-F746-4B70-9EC5-0C3158C58652}"/>
              </a:ext>
            </a:extLst>
          </p:cNvPr>
          <p:cNvGrpSpPr/>
          <p:nvPr/>
        </p:nvGrpSpPr>
        <p:grpSpPr>
          <a:xfrm>
            <a:off x="5824308" y="5281224"/>
            <a:ext cx="539337" cy="539337"/>
            <a:chOff x="5779322" y="5244548"/>
            <a:chExt cx="539337" cy="539337"/>
          </a:xfrm>
        </p:grpSpPr>
        <p:sp>
          <p:nvSpPr>
            <p:cNvPr id="144" name="Oval 143">
              <a:extLst>
                <a:ext uri="{FF2B5EF4-FFF2-40B4-BE49-F238E27FC236}">
                  <a16:creationId xmlns:a16="http://schemas.microsoft.com/office/drawing/2014/main" id="{8C95B21B-B39F-489D-9DD3-927D918D7F59}"/>
                </a:ext>
              </a:extLst>
            </p:cNvPr>
            <p:cNvSpPr/>
            <p:nvPr/>
          </p:nvSpPr>
          <p:spPr>
            <a:xfrm flipH="1">
              <a:off x="5779322" y="5244548"/>
              <a:ext cx="539337" cy="539337"/>
            </a:xfrm>
            <a:prstGeom prst="ellipse">
              <a:avLst/>
            </a:prstGeom>
            <a:solidFill>
              <a:srgbClr val="30E5D0"/>
            </a:solidFill>
            <a:ln w="10795" cap="flat" cmpd="sng" algn="ctr">
              <a:noFill/>
              <a:prstDash val="solid"/>
            </a:ln>
            <a:effectLst>
              <a:outerShdw blurRad="190500" dist="38100" dir="2700000" algn="tl" rotWithShape="0">
                <a:prstClr val="black">
                  <a:alpha val="25000"/>
                </a:prstClr>
              </a:outerShdw>
            </a:effectLst>
          </p:spPr>
        </p:sp>
        <p:grpSp>
          <p:nvGrpSpPr>
            <p:cNvPr id="145" name="Group 144">
              <a:extLst>
                <a:ext uri="{FF2B5EF4-FFF2-40B4-BE49-F238E27FC236}">
                  <a16:creationId xmlns:a16="http://schemas.microsoft.com/office/drawing/2014/main" id="{311EB298-5F23-417E-972A-0F6362413BD2}"/>
                </a:ext>
              </a:extLst>
            </p:cNvPr>
            <p:cNvGrpSpPr/>
            <p:nvPr/>
          </p:nvGrpSpPr>
          <p:grpSpPr>
            <a:xfrm>
              <a:off x="5905463" y="5374242"/>
              <a:ext cx="287108" cy="279955"/>
              <a:chOff x="11714105" y="1452088"/>
              <a:chExt cx="462104" cy="450590"/>
            </a:xfrm>
          </p:grpSpPr>
          <p:sp>
            <p:nvSpPr>
              <p:cNvPr id="146" name="Freeform: Shape 145">
                <a:extLst>
                  <a:ext uri="{FF2B5EF4-FFF2-40B4-BE49-F238E27FC236}">
                    <a16:creationId xmlns:a16="http://schemas.microsoft.com/office/drawing/2014/main" id="{E59E6E56-9456-44F2-A6C9-7F36B190630A}"/>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7" name="Freeform: Shape 146">
                <a:extLst>
                  <a:ext uri="{FF2B5EF4-FFF2-40B4-BE49-F238E27FC236}">
                    <a16:creationId xmlns:a16="http://schemas.microsoft.com/office/drawing/2014/main" id="{419BF92D-6143-4F31-97B4-5A8F2F5B27B4}"/>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8" name="Freeform: Shape 147">
                <a:extLst>
                  <a:ext uri="{FF2B5EF4-FFF2-40B4-BE49-F238E27FC236}">
                    <a16:creationId xmlns:a16="http://schemas.microsoft.com/office/drawing/2014/main" id="{E975CC30-D678-4322-9E0E-F14B0D0E543F}"/>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grpSp>
        <p:nvGrpSpPr>
          <p:cNvPr id="6" name="Group 5">
            <a:extLst>
              <a:ext uri="{FF2B5EF4-FFF2-40B4-BE49-F238E27FC236}">
                <a16:creationId xmlns:a16="http://schemas.microsoft.com/office/drawing/2014/main" id="{04468821-ACAA-4B50-837C-C91D70B5BC9A}"/>
              </a:ext>
            </a:extLst>
          </p:cNvPr>
          <p:cNvGrpSpPr/>
          <p:nvPr/>
        </p:nvGrpSpPr>
        <p:grpSpPr>
          <a:xfrm>
            <a:off x="1326186" y="2908407"/>
            <a:ext cx="3446250" cy="539337"/>
            <a:chOff x="1546967" y="2395352"/>
            <a:chExt cx="3446250" cy="539337"/>
          </a:xfrm>
        </p:grpSpPr>
        <p:sp>
          <p:nvSpPr>
            <p:cNvPr id="96" name="Oval 95">
              <a:extLst>
                <a:ext uri="{FF2B5EF4-FFF2-40B4-BE49-F238E27FC236}">
                  <a16:creationId xmlns:a16="http://schemas.microsoft.com/office/drawing/2014/main" id="{464DD6CD-18CC-4A53-99F7-8955D5BEB860}"/>
                </a:ext>
              </a:extLst>
            </p:cNvPr>
            <p:cNvSpPr/>
            <p:nvPr/>
          </p:nvSpPr>
          <p:spPr>
            <a:xfrm>
              <a:off x="4453880" y="2395352"/>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7" name="Financial_E7BB" title="Icon of a chart made of vertical lines with a line tracing the top of each, turning into an arrow pointing up">
              <a:extLst>
                <a:ext uri="{FF2B5EF4-FFF2-40B4-BE49-F238E27FC236}">
                  <a16:creationId xmlns:a16="http://schemas.microsoft.com/office/drawing/2014/main" id="{DF3E6B79-83E0-40D0-990F-A2D833687C7A}"/>
                </a:ext>
              </a:extLst>
            </p:cNvPr>
            <p:cNvSpPr>
              <a:spLocks noChangeAspect="1" noEditPoints="1"/>
            </p:cNvSpPr>
            <p:nvPr/>
          </p:nvSpPr>
          <p:spPr bwMode="auto">
            <a:xfrm>
              <a:off x="4592403" y="2548035"/>
              <a:ext cx="262290" cy="23397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3" name="Freeform: Shape 102">
              <a:extLst>
                <a:ext uri="{FF2B5EF4-FFF2-40B4-BE49-F238E27FC236}">
                  <a16:creationId xmlns:a16="http://schemas.microsoft.com/office/drawing/2014/main" id="{B3FF0804-0F30-4EB7-8E85-9C4A2EB0FEAB}"/>
                </a:ext>
              </a:extLst>
            </p:cNvPr>
            <p:cNvSpPr/>
            <p:nvPr/>
          </p:nvSpPr>
          <p:spPr>
            <a:xfrm>
              <a:off x="1546967" y="2483666"/>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Marketing</a:t>
              </a:r>
            </a:p>
          </p:txBody>
        </p:sp>
      </p:grpSp>
      <p:grpSp>
        <p:nvGrpSpPr>
          <p:cNvPr id="8" name="Group 7">
            <a:extLst>
              <a:ext uri="{FF2B5EF4-FFF2-40B4-BE49-F238E27FC236}">
                <a16:creationId xmlns:a16="http://schemas.microsoft.com/office/drawing/2014/main" id="{76BA3D64-0B9B-401C-A9C7-0C79D177957D}"/>
              </a:ext>
            </a:extLst>
          </p:cNvPr>
          <p:cNvGrpSpPr/>
          <p:nvPr/>
        </p:nvGrpSpPr>
        <p:grpSpPr>
          <a:xfrm>
            <a:off x="7452750" y="2908407"/>
            <a:ext cx="3204990" cy="539337"/>
            <a:chOff x="7552411" y="3597304"/>
            <a:chExt cx="3204990" cy="539337"/>
          </a:xfrm>
        </p:grpSpPr>
        <p:sp>
          <p:nvSpPr>
            <p:cNvPr id="98" name="Oval 97">
              <a:extLst>
                <a:ext uri="{FF2B5EF4-FFF2-40B4-BE49-F238E27FC236}">
                  <a16:creationId xmlns:a16="http://schemas.microsoft.com/office/drawing/2014/main" id="{1C11E1D9-8F6B-47FE-BFD8-89791B6840D5}"/>
                </a:ext>
              </a:extLst>
            </p:cNvPr>
            <p:cNvSpPr/>
            <p:nvPr/>
          </p:nvSpPr>
          <p:spPr>
            <a:xfrm>
              <a:off x="7552411"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9" name="building_5" title="Icon of a building with columns in a row and a triangular top">
              <a:extLst>
                <a:ext uri="{FF2B5EF4-FFF2-40B4-BE49-F238E27FC236}">
                  <a16:creationId xmlns:a16="http://schemas.microsoft.com/office/drawing/2014/main" id="{B6EE6EEF-6E3B-4392-9E97-5F8C1F8CB023}"/>
                </a:ext>
              </a:extLst>
            </p:cNvPr>
            <p:cNvSpPr>
              <a:spLocks noChangeAspect="1" noEditPoints="1"/>
            </p:cNvSpPr>
            <p:nvPr/>
          </p:nvSpPr>
          <p:spPr bwMode="auto">
            <a:xfrm>
              <a:off x="7692339" y="3755843"/>
              <a:ext cx="259480" cy="2222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4" name="Freeform: Shape 103">
              <a:extLst>
                <a:ext uri="{FF2B5EF4-FFF2-40B4-BE49-F238E27FC236}">
                  <a16:creationId xmlns:a16="http://schemas.microsoft.com/office/drawing/2014/main" id="{0A53B93A-16F3-464A-BD97-FB3B5498036C}"/>
                </a:ext>
              </a:extLst>
            </p:cNvPr>
            <p:cNvSpPr/>
            <p:nvPr/>
          </p:nvSpPr>
          <p:spPr>
            <a:xfrm>
              <a:off x="8299371" y="3719609"/>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grpSp>
      <p:grpSp>
        <p:nvGrpSpPr>
          <p:cNvPr id="12" name="Group 11">
            <a:extLst>
              <a:ext uri="{FF2B5EF4-FFF2-40B4-BE49-F238E27FC236}">
                <a16:creationId xmlns:a16="http://schemas.microsoft.com/office/drawing/2014/main" id="{C9BDAC31-B890-4783-8788-B007547E59C8}"/>
              </a:ext>
            </a:extLst>
          </p:cNvPr>
          <p:cNvGrpSpPr/>
          <p:nvPr/>
        </p:nvGrpSpPr>
        <p:grpSpPr>
          <a:xfrm>
            <a:off x="7514992" y="3846983"/>
            <a:ext cx="3445396" cy="539337"/>
            <a:chOff x="7100080" y="4752749"/>
            <a:chExt cx="3445396" cy="539337"/>
          </a:xfrm>
        </p:grpSpPr>
        <p:sp>
          <p:nvSpPr>
            <p:cNvPr id="100" name="Oval 99">
              <a:extLst>
                <a:ext uri="{FF2B5EF4-FFF2-40B4-BE49-F238E27FC236}">
                  <a16:creationId xmlns:a16="http://schemas.microsoft.com/office/drawing/2014/main" id="{B2A0AC36-FBE3-49C1-8C94-02B7CCF71AF5}"/>
                </a:ext>
              </a:extLst>
            </p:cNvPr>
            <p:cNvSpPr/>
            <p:nvPr/>
          </p:nvSpPr>
          <p:spPr>
            <a:xfrm>
              <a:off x="7100080" y="4752749"/>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96B43622-42FD-423F-9289-B71BE489002E}"/>
                </a:ext>
              </a:extLst>
            </p:cNvPr>
            <p:cNvGrpSpPr/>
            <p:nvPr/>
          </p:nvGrpSpPr>
          <p:grpSpPr>
            <a:xfrm>
              <a:off x="7223839" y="4852538"/>
              <a:ext cx="291818" cy="339758"/>
              <a:chOff x="6123981" y="-3806466"/>
              <a:chExt cx="370081" cy="430876"/>
            </a:xfrm>
          </p:grpSpPr>
          <p:sp>
            <p:nvSpPr>
              <p:cNvPr id="138" name="Freeform: Shape 137">
                <a:extLst>
                  <a:ext uri="{FF2B5EF4-FFF2-40B4-BE49-F238E27FC236}">
                    <a16:creationId xmlns:a16="http://schemas.microsoft.com/office/drawing/2014/main" id="{CB99E8BA-BAFF-4781-9CEE-2BDA82C12BC3}"/>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9" name="Freeform: Shape 138">
                <a:extLst>
                  <a:ext uri="{FF2B5EF4-FFF2-40B4-BE49-F238E27FC236}">
                    <a16:creationId xmlns:a16="http://schemas.microsoft.com/office/drawing/2014/main" id="{B0486349-88D3-4FDB-A6F5-E041A7D142F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0" name="Freeform: Shape 139">
                <a:extLst>
                  <a:ext uri="{FF2B5EF4-FFF2-40B4-BE49-F238E27FC236}">
                    <a16:creationId xmlns:a16="http://schemas.microsoft.com/office/drawing/2014/main" id="{48967461-72BC-4EB2-B174-867E5F15CFAE}"/>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41" name="Group 140">
                <a:extLst>
                  <a:ext uri="{FF2B5EF4-FFF2-40B4-BE49-F238E27FC236}">
                    <a16:creationId xmlns:a16="http://schemas.microsoft.com/office/drawing/2014/main" id="{89C64825-2C3F-4139-BFE4-687E240121F3}"/>
                  </a:ext>
                </a:extLst>
              </p:cNvPr>
              <p:cNvGrpSpPr/>
              <p:nvPr/>
            </p:nvGrpSpPr>
            <p:grpSpPr>
              <a:xfrm>
                <a:off x="6218498" y="-3679546"/>
                <a:ext cx="180998" cy="186836"/>
                <a:chOff x="6979553" y="4960253"/>
                <a:chExt cx="295275" cy="304800"/>
              </a:xfrm>
            </p:grpSpPr>
            <p:sp>
              <p:nvSpPr>
                <p:cNvPr id="142" name="Freeform: Shape 141">
                  <a:extLst>
                    <a:ext uri="{FF2B5EF4-FFF2-40B4-BE49-F238E27FC236}">
                      <a16:creationId xmlns:a16="http://schemas.microsoft.com/office/drawing/2014/main" id="{947511F1-9254-4256-91C5-515ECCB13CD0}"/>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3" name="Freeform: Shape 142">
                  <a:extLst>
                    <a:ext uri="{FF2B5EF4-FFF2-40B4-BE49-F238E27FC236}">
                      <a16:creationId xmlns:a16="http://schemas.microsoft.com/office/drawing/2014/main" id="{7DA7932E-8689-4286-BB10-1AF96DF54FCD}"/>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sp>
          <p:nvSpPr>
            <p:cNvPr id="105" name="Freeform: Shape 104">
              <a:extLst>
                <a:ext uri="{FF2B5EF4-FFF2-40B4-BE49-F238E27FC236}">
                  <a16:creationId xmlns:a16="http://schemas.microsoft.com/office/drawing/2014/main" id="{E037F5C2-509D-4E18-BEFA-6BFFAF9C1071}"/>
                </a:ext>
              </a:extLst>
            </p:cNvPr>
            <p:cNvSpPr/>
            <p:nvPr/>
          </p:nvSpPr>
          <p:spPr>
            <a:xfrm>
              <a:off x="7847590"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Supply Chain</a:t>
              </a:r>
            </a:p>
          </p:txBody>
        </p:sp>
      </p:grpSp>
      <p:grpSp>
        <p:nvGrpSpPr>
          <p:cNvPr id="10" name="Group 9">
            <a:extLst>
              <a:ext uri="{FF2B5EF4-FFF2-40B4-BE49-F238E27FC236}">
                <a16:creationId xmlns:a16="http://schemas.microsoft.com/office/drawing/2014/main" id="{CB8F1308-D1F8-4634-8BB7-E0D3E775F616}"/>
              </a:ext>
            </a:extLst>
          </p:cNvPr>
          <p:cNvGrpSpPr/>
          <p:nvPr/>
        </p:nvGrpSpPr>
        <p:grpSpPr>
          <a:xfrm>
            <a:off x="3123234" y="1969831"/>
            <a:ext cx="2697886" cy="539337"/>
            <a:chOff x="3123234" y="1969831"/>
            <a:chExt cx="2697886" cy="539337"/>
          </a:xfrm>
        </p:grpSpPr>
        <p:sp>
          <p:nvSpPr>
            <p:cNvPr id="90" name="Oval 89">
              <a:extLst>
                <a:ext uri="{FF2B5EF4-FFF2-40B4-BE49-F238E27FC236}">
                  <a16:creationId xmlns:a16="http://schemas.microsoft.com/office/drawing/2014/main" id="{720C4778-DBD3-43F1-B507-2F22E976505C}"/>
                </a:ext>
              </a:extLst>
            </p:cNvPr>
            <p:cNvSpPr/>
            <p:nvPr/>
          </p:nvSpPr>
          <p:spPr>
            <a:xfrm flipH="1">
              <a:off x="4943585"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1" name="LineChart_E9E6" title="Icon of a line chart with points of varying heights">
              <a:extLst>
                <a:ext uri="{FF2B5EF4-FFF2-40B4-BE49-F238E27FC236}">
                  <a16:creationId xmlns:a16="http://schemas.microsoft.com/office/drawing/2014/main" id="{6F8917DC-564A-4844-B1F7-6C4607BADB29}"/>
                </a:ext>
              </a:extLst>
            </p:cNvPr>
            <p:cNvSpPr>
              <a:spLocks noChangeAspect="1" noEditPoints="1"/>
            </p:cNvSpPr>
            <p:nvPr/>
          </p:nvSpPr>
          <p:spPr bwMode="auto">
            <a:xfrm>
              <a:off x="5083513" y="2109729"/>
              <a:ext cx="259480" cy="259541"/>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6" name="Freeform: Shape 105">
              <a:extLst>
                <a:ext uri="{FF2B5EF4-FFF2-40B4-BE49-F238E27FC236}">
                  <a16:creationId xmlns:a16="http://schemas.microsoft.com/office/drawing/2014/main" id="{A71D584B-3A3B-4F01-88B5-0087D18B223A}"/>
                </a:ext>
              </a:extLst>
            </p:cNvPr>
            <p:cNvSpPr/>
            <p:nvPr/>
          </p:nvSpPr>
          <p:spPr>
            <a:xfrm flipH="1">
              <a:off x="3123234" y="2085611"/>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Sales</a:t>
              </a:r>
            </a:p>
          </p:txBody>
        </p:sp>
      </p:grpSp>
      <p:grpSp>
        <p:nvGrpSpPr>
          <p:cNvPr id="11" name="Group 10">
            <a:extLst>
              <a:ext uri="{FF2B5EF4-FFF2-40B4-BE49-F238E27FC236}">
                <a16:creationId xmlns:a16="http://schemas.microsoft.com/office/drawing/2014/main" id="{00507952-F600-469B-8CF7-BD6258822A4C}"/>
              </a:ext>
            </a:extLst>
          </p:cNvPr>
          <p:cNvGrpSpPr/>
          <p:nvPr/>
        </p:nvGrpSpPr>
        <p:grpSpPr>
          <a:xfrm>
            <a:off x="6709080" y="1969831"/>
            <a:ext cx="3171406" cy="539337"/>
            <a:chOff x="6709080" y="1969831"/>
            <a:chExt cx="3171406" cy="539337"/>
          </a:xfrm>
        </p:grpSpPr>
        <p:sp>
          <p:nvSpPr>
            <p:cNvPr id="93" name="Oval 92">
              <a:extLst>
                <a:ext uri="{FF2B5EF4-FFF2-40B4-BE49-F238E27FC236}">
                  <a16:creationId xmlns:a16="http://schemas.microsoft.com/office/drawing/2014/main" id="{23D97ED5-1443-4135-9EAC-04D0D1751D94}"/>
                </a:ext>
              </a:extLst>
            </p:cNvPr>
            <p:cNvSpPr/>
            <p:nvPr/>
          </p:nvSpPr>
          <p:spPr>
            <a:xfrm flipH="1">
              <a:off x="6709080" y="1969831"/>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94" name="manager" title="Icon of three people with lines connecting them">
              <a:extLst>
                <a:ext uri="{FF2B5EF4-FFF2-40B4-BE49-F238E27FC236}">
                  <a16:creationId xmlns:a16="http://schemas.microsoft.com/office/drawing/2014/main" id="{4F982B38-73E3-4630-9D77-F9B3A67B0C65}"/>
                </a:ext>
              </a:extLst>
            </p:cNvPr>
            <p:cNvSpPr>
              <a:spLocks noChangeAspect="1" noEditPoints="1"/>
            </p:cNvSpPr>
            <p:nvPr/>
          </p:nvSpPr>
          <p:spPr bwMode="auto">
            <a:xfrm>
              <a:off x="6849008" y="2108729"/>
              <a:ext cx="259480" cy="2615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rgbClr val="FFFFFF"/>
            </a:solid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7" name="Freeform: Shape 106">
              <a:extLst>
                <a:ext uri="{FF2B5EF4-FFF2-40B4-BE49-F238E27FC236}">
                  <a16:creationId xmlns:a16="http://schemas.microsoft.com/office/drawing/2014/main" id="{E59A86E2-E458-4C3B-8377-5FA99B96B3F2}"/>
                </a:ext>
              </a:extLst>
            </p:cNvPr>
            <p:cNvSpPr/>
            <p:nvPr/>
          </p:nvSpPr>
          <p:spPr>
            <a:xfrm flipH="1">
              <a:off x="7422456" y="2085611"/>
              <a:ext cx="2458030" cy="307777"/>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Talent</a:t>
              </a:r>
            </a:p>
          </p:txBody>
        </p:sp>
      </p:grpSp>
      <p:grpSp>
        <p:nvGrpSpPr>
          <p:cNvPr id="7" name="Group 6">
            <a:extLst>
              <a:ext uri="{FF2B5EF4-FFF2-40B4-BE49-F238E27FC236}">
                <a16:creationId xmlns:a16="http://schemas.microsoft.com/office/drawing/2014/main" id="{07B4A8C9-4C60-4C9E-A75B-767CFCAE6A63}"/>
              </a:ext>
            </a:extLst>
          </p:cNvPr>
          <p:cNvGrpSpPr/>
          <p:nvPr/>
        </p:nvGrpSpPr>
        <p:grpSpPr>
          <a:xfrm>
            <a:off x="1258147" y="3846983"/>
            <a:ext cx="3433231" cy="539337"/>
            <a:chOff x="1194373" y="3597304"/>
            <a:chExt cx="3433231" cy="539337"/>
          </a:xfrm>
        </p:grpSpPr>
        <p:sp>
          <p:nvSpPr>
            <p:cNvPr id="88" name="Oval 87">
              <a:extLst>
                <a:ext uri="{FF2B5EF4-FFF2-40B4-BE49-F238E27FC236}">
                  <a16:creationId xmlns:a16="http://schemas.microsoft.com/office/drawing/2014/main" id="{EB0852E1-0DA4-4BB8-A1E9-9482F8CB44A7}"/>
                </a:ext>
              </a:extLst>
            </p:cNvPr>
            <p:cNvSpPr/>
            <p:nvPr/>
          </p:nvSpPr>
          <p:spPr>
            <a:xfrm flipH="1">
              <a:off x="4088267" y="3597304"/>
              <a:ext cx="539337" cy="53933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89" name="Freeform 96" title="Icon of a gear with a wrench">
              <a:extLst>
                <a:ext uri="{FF2B5EF4-FFF2-40B4-BE49-F238E27FC236}">
                  <a16:creationId xmlns:a16="http://schemas.microsoft.com/office/drawing/2014/main" id="{DFFB8B15-8EBC-4349-899B-FBBE09F649AF}"/>
                </a:ext>
              </a:extLst>
            </p:cNvPr>
            <p:cNvSpPr>
              <a:spLocks noChangeAspect="1" noEditPoints="1"/>
            </p:cNvSpPr>
            <p:nvPr/>
          </p:nvSpPr>
          <p:spPr bwMode="auto">
            <a:xfrm>
              <a:off x="4205340" y="3726468"/>
              <a:ext cx="305191" cy="28100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98F6C533-63F9-40A3-8717-6B04741AC5F8}"/>
                </a:ext>
              </a:extLst>
            </p:cNvPr>
            <p:cNvSpPr/>
            <p:nvPr/>
          </p:nvSpPr>
          <p:spPr>
            <a:xfrm flipH="1">
              <a:off x="1194373" y="371960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Service</a:t>
              </a:r>
            </a:p>
          </p:txBody>
        </p:sp>
      </p:grpSp>
      <p:sp>
        <p:nvSpPr>
          <p:cNvPr id="118" name="Arc 117">
            <a:extLst>
              <a:ext uri="{FF2B5EF4-FFF2-40B4-BE49-F238E27FC236}">
                <a16:creationId xmlns:a16="http://schemas.microsoft.com/office/drawing/2014/main" id="{FD9258E9-9A92-48DE-AB37-9367B6E9FBE3}"/>
              </a:ext>
            </a:extLst>
          </p:cNvPr>
          <p:cNvSpPr/>
          <p:nvPr/>
        </p:nvSpPr>
        <p:spPr>
          <a:xfrm>
            <a:off x="5813133" y="3537643"/>
            <a:ext cx="553753" cy="553753"/>
          </a:xfrm>
          <a:prstGeom prst="arc">
            <a:avLst>
              <a:gd name="adj1" fmla="val 603638"/>
              <a:gd name="adj2" fmla="val 10369400"/>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19" name="Arc 118">
            <a:extLst>
              <a:ext uri="{FF2B5EF4-FFF2-40B4-BE49-F238E27FC236}">
                <a16:creationId xmlns:a16="http://schemas.microsoft.com/office/drawing/2014/main" id="{8F9E1A86-CBD5-47A5-8FD1-C2E89FAE1B29}"/>
              </a:ext>
            </a:extLst>
          </p:cNvPr>
          <p:cNvSpPr/>
          <p:nvPr/>
        </p:nvSpPr>
        <p:spPr>
          <a:xfrm>
            <a:off x="5813133" y="3537643"/>
            <a:ext cx="553753" cy="553753"/>
          </a:xfrm>
          <a:prstGeom prst="arc">
            <a:avLst>
              <a:gd name="adj1" fmla="val 11360395"/>
              <a:gd name="adj2" fmla="val 21142794"/>
            </a:avLst>
          </a:prstGeom>
          <a:noFill/>
          <a:ln w="19050" cap="flat" cmpd="sng" algn="ctr">
            <a:solidFill>
              <a:schemeClr val="bg1"/>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785C9EA5-35F3-4090-9A58-240B5B973021}"/>
              </a:ext>
            </a:extLst>
          </p:cNvPr>
          <p:cNvCxnSpPr/>
          <p:nvPr/>
        </p:nvCxnSpPr>
        <p:spPr>
          <a:xfrm rot="18900000">
            <a:off x="6246005" y="3405618"/>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1" name="Straight Connector 120">
            <a:extLst>
              <a:ext uri="{FF2B5EF4-FFF2-40B4-BE49-F238E27FC236}">
                <a16:creationId xmlns:a16="http://schemas.microsoft.com/office/drawing/2014/main" id="{E3155EDC-7126-4495-A58D-F58F853983EE}"/>
              </a:ext>
            </a:extLst>
          </p:cNvPr>
          <p:cNvCxnSpPr/>
          <p:nvPr/>
        </p:nvCxnSpPr>
        <p:spPr>
          <a:xfrm rot="18900000">
            <a:off x="5428203" y="4223421"/>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2" name="Straight Connector 121">
            <a:extLst>
              <a:ext uri="{FF2B5EF4-FFF2-40B4-BE49-F238E27FC236}">
                <a16:creationId xmlns:a16="http://schemas.microsoft.com/office/drawing/2014/main" id="{51AAC06E-1A6D-4A8A-931F-0CF06B65CD91}"/>
              </a:ext>
            </a:extLst>
          </p:cNvPr>
          <p:cNvCxnSpPr/>
          <p:nvPr/>
        </p:nvCxnSpPr>
        <p:spPr>
          <a:xfrm rot="2700000">
            <a:off x="6246004" y="4223421"/>
            <a:ext cx="505812" cy="0"/>
          </a:xfrm>
          <a:prstGeom prst="line">
            <a:avLst/>
          </a:prstGeom>
          <a:noFill/>
          <a:ln w="19050" cap="flat" cmpd="sng" algn="ctr">
            <a:solidFill>
              <a:schemeClr val="bg1"/>
            </a:solidFill>
            <a:prstDash val="solid"/>
            <a:miter lim="800000"/>
            <a:headEnd type="arrow" w="med" len="med"/>
            <a:tailEnd type="arrow" w="med" len="med"/>
          </a:ln>
          <a:effectLst/>
        </p:spPr>
      </p:cxnSp>
      <p:cxnSp>
        <p:nvCxnSpPr>
          <p:cNvPr id="123" name="Straight Connector 122">
            <a:extLst>
              <a:ext uri="{FF2B5EF4-FFF2-40B4-BE49-F238E27FC236}">
                <a16:creationId xmlns:a16="http://schemas.microsoft.com/office/drawing/2014/main" id="{E1B4E16D-7987-466E-9B11-B6EC1A6D43EC}"/>
              </a:ext>
            </a:extLst>
          </p:cNvPr>
          <p:cNvCxnSpPr/>
          <p:nvPr/>
        </p:nvCxnSpPr>
        <p:spPr>
          <a:xfrm rot="2700000">
            <a:off x="5428203" y="3405618"/>
            <a:ext cx="505812" cy="0"/>
          </a:xfrm>
          <a:prstGeom prst="line">
            <a:avLst/>
          </a:prstGeom>
          <a:noFill/>
          <a:ln w="19050" cap="flat" cmpd="sng" algn="ctr">
            <a:solidFill>
              <a:schemeClr val="bg1"/>
            </a:solidFill>
            <a:prstDash val="solid"/>
            <a:miter lim="800000"/>
            <a:headEnd type="arrow" w="med" len="med"/>
            <a:tailEnd type="arrow" w="med" len="med"/>
          </a:ln>
          <a:effectLst/>
        </p:spPr>
      </p:cxnSp>
      <p:sp>
        <p:nvSpPr>
          <p:cNvPr id="128" name="!! Arc 50">
            <a:extLst>
              <a:ext uri="{FF2B5EF4-FFF2-40B4-BE49-F238E27FC236}">
                <a16:creationId xmlns:a16="http://schemas.microsoft.com/office/drawing/2014/main" id="{66788FDA-C8FC-4B6C-A3C5-F252D6333715}"/>
              </a:ext>
            </a:extLst>
          </p:cNvPr>
          <p:cNvSpPr/>
          <p:nvPr/>
        </p:nvSpPr>
        <p:spPr bwMode="auto">
          <a:xfrm>
            <a:off x="5071282" y="2795791"/>
            <a:ext cx="2037455" cy="2037456"/>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0" name="!! Arc 51">
            <a:extLst>
              <a:ext uri="{FF2B5EF4-FFF2-40B4-BE49-F238E27FC236}">
                <a16:creationId xmlns:a16="http://schemas.microsoft.com/office/drawing/2014/main" id="{F23CB444-0C9A-44FA-BC72-2A65C2974B9E}"/>
              </a:ext>
            </a:extLst>
          </p:cNvPr>
          <p:cNvSpPr/>
          <p:nvPr/>
        </p:nvSpPr>
        <p:spPr bwMode="auto">
          <a:xfrm rot="10800000">
            <a:off x="5071282" y="2795791"/>
            <a:ext cx="2037455" cy="2037456"/>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1" name="!! Arc 52">
            <a:extLst>
              <a:ext uri="{FF2B5EF4-FFF2-40B4-BE49-F238E27FC236}">
                <a16:creationId xmlns:a16="http://schemas.microsoft.com/office/drawing/2014/main" id="{6EDFF030-A3AC-473A-8F74-FF20EAD5E361}"/>
              </a:ext>
            </a:extLst>
          </p:cNvPr>
          <p:cNvSpPr/>
          <p:nvPr/>
        </p:nvSpPr>
        <p:spPr bwMode="auto">
          <a:xfrm rot="5400000">
            <a:off x="5071281" y="2799808"/>
            <a:ext cx="2037456" cy="2037455"/>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2" name="!! Arc 53">
            <a:extLst>
              <a:ext uri="{FF2B5EF4-FFF2-40B4-BE49-F238E27FC236}">
                <a16:creationId xmlns:a16="http://schemas.microsoft.com/office/drawing/2014/main" id="{E69C1818-AA44-4A92-BD88-D36254A5B9CC}"/>
              </a:ext>
            </a:extLst>
          </p:cNvPr>
          <p:cNvSpPr/>
          <p:nvPr/>
        </p:nvSpPr>
        <p:spPr bwMode="auto">
          <a:xfrm rot="16200000">
            <a:off x="5071281" y="2799808"/>
            <a:ext cx="2037456" cy="2037455"/>
          </a:xfrm>
          <a:prstGeom prst="arc">
            <a:avLst>
              <a:gd name="adj1" fmla="val 14349488"/>
              <a:gd name="adj2" fmla="val 18141378"/>
            </a:avLst>
          </a:prstGeom>
          <a:noFill/>
          <a:ln w="1905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133" name="people_11" title="Icon of two people with a chat bubble">
            <a:extLst>
              <a:ext uri="{FF2B5EF4-FFF2-40B4-BE49-F238E27FC236}">
                <a16:creationId xmlns:a16="http://schemas.microsoft.com/office/drawing/2014/main" id="{836CCCCA-1CD6-4178-A089-B13BBEE42CD8}"/>
              </a:ext>
            </a:extLst>
          </p:cNvPr>
          <p:cNvSpPr>
            <a:spLocks noChangeAspect="1" noEditPoints="1"/>
          </p:cNvSpPr>
          <p:nvPr/>
        </p:nvSpPr>
        <p:spPr bwMode="auto">
          <a:xfrm>
            <a:off x="5196967" y="4431922"/>
            <a:ext cx="253263" cy="243213"/>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4" name="tool" title="Icon of a skrewdriver and wrench">
            <a:extLst>
              <a:ext uri="{FF2B5EF4-FFF2-40B4-BE49-F238E27FC236}">
                <a16:creationId xmlns:a16="http://schemas.microsoft.com/office/drawing/2014/main" id="{D50861F5-8885-40CA-AA66-034D75D817C8}"/>
              </a:ext>
            </a:extLst>
          </p:cNvPr>
          <p:cNvSpPr>
            <a:spLocks noChangeAspect="1" noEditPoints="1"/>
          </p:cNvSpPr>
          <p:nvPr/>
        </p:nvSpPr>
        <p:spPr bwMode="auto">
          <a:xfrm>
            <a:off x="6737047" y="4472443"/>
            <a:ext cx="172663" cy="24321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5" name="gear" title="Icon of a gear surrounded by a circle with lines of varying length">
            <a:extLst>
              <a:ext uri="{FF2B5EF4-FFF2-40B4-BE49-F238E27FC236}">
                <a16:creationId xmlns:a16="http://schemas.microsoft.com/office/drawing/2014/main" id="{7109FFED-D377-42B8-8BD2-CF78CB7AC743}"/>
              </a:ext>
            </a:extLst>
          </p:cNvPr>
          <p:cNvSpPr>
            <a:spLocks noChangeAspect="1" noEditPoints="1"/>
          </p:cNvSpPr>
          <p:nvPr/>
        </p:nvSpPr>
        <p:spPr bwMode="auto">
          <a:xfrm>
            <a:off x="6700096" y="2947995"/>
            <a:ext cx="246567" cy="24550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6" name="box" title="Icon of a box">
            <a:extLst>
              <a:ext uri="{FF2B5EF4-FFF2-40B4-BE49-F238E27FC236}">
                <a16:creationId xmlns:a16="http://schemas.microsoft.com/office/drawing/2014/main" id="{A917B609-6906-4256-89FB-FC06BF42F8FC}"/>
              </a:ext>
            </a:extLst>
          </p:cNvPr>
          <p:cNvSpPr>
            <a:spLocks noChangeAspect="1" noEditPoints="1"/>
          </p:cNvSpPr>
          <p:nvPr/>
        </p:nvSpPr>
        <p:spPr bwMode="auto">
          <a:xfrm>
            <a:off x="5232574" y="2949843"/>
            <a:ext cx="236213" cy="238459"/>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90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137" name="Freeform 13" title="Icon of a cloud">
            <a:extLst>
              <a:ext uri="{FF2B5EF4-FFF2-40B4-BE49-F238E27FC236}">
                <a16:creationId xmlns:a16="http://schemas.microsoft.com/office/drawing/2014/main" id="{12943DFA-44DF-4B00-BADC-D986E513D8BC}"/>
              </a:ext>
            </a:extLst>
          </p:cNvPr>
          <p:cNvSpPr>
            <a:spLocks noChangeAspect="1"/>
          </p:cNvSpPr>
          <p:nvPr/>
        </p:nvSpPr>
        <p:spPr bwMode="auto">
          <a:xfrm>
            <a:off x="5927315" y="3725272"/>
            <a:ext cx="325389" cy="17849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 name="Group 12">
            <a:extLst>
              <a:ext uri="{FF2B5EF4-FFF2-40B4-BE49-F238E27FC236}">
                <a16:creationId xmlns:a16="http://schemas.microsoft.com/office/drawing/2014/main" id="{E4A84657-44CA-4819-82DF-30184EC1FBFF}"/>
              </a:ext>
            </a:extLst>
          </p:cNvPr>
          <p:cNvGrpSpPr/>
          <p:nvPr/>
        </p:nvGrpSpPr>
        <p:grpSpPr>
          <a:xfrm>
            <a:off x="1687153" y="4785559"/>
            <a:ext cx="3487699" cy="539337"/>
            <a:chOff x="1632066" y="4752749"/>
            <a:chExt cx="3487699" cy="539337"/>
          </a:xfrm>
        </p:grpSpPr>
        <p:sp>
          <p:nvSpPr>
            <p:cNvPr id="102" name="Oval 101">
              <a:extLst>
                <a:ext uri="{FF2B5EF4-FFF2-40B4-BE49-F238E27FC236}">
                  <a16:creationId xmlns:a16="http://schemas.microsoft.com/office/drawing/2014/main" id="{4A31FF20-C790-49C6-A211-B9BE520A44D8}"/>
                </a:ext>
              </a:extLst>
            </p:cNvPr>
            <p:cNvSpPr/>
            <p:nvPr/>
          </p:nvSpPr>
          <p:spPr>
            <a:xfrm>
              <a:off x="4580428" y="4752749"/>
              <a:ext cx="539337" cy="539337"/>
            </a:xfrm>
            <a:prstGeom prst="ellipse">
              <a:avLst/>
            </a:prstGeom>
            <a:solidFill>
              <a:srgbClr val="FFFFFF"/>
            </a:solidFill>
            <a:ln w="10795" cap="flat" cmpd="sng" algn="ctr">
              <a:noFill/>
              <a:prstDash val="solid"/>
            </a:ln>
            <a:effectLst/>
          </p:spPr>
        </p:sp>
        <p:sp>
          <p:nvSpPr>
            <p:cNvPr id="109" name="Freeform: Shape 108">
              <a:extLst>
                <a:ext uri="{FF2B5EF4-FFF2-40B4-BE49-F238E27FC236}">
                  <a16:creationId xmlns:a16="http://schemas.microsoft.com/office/drawing/2014/main" id="{CA590B05-A9A7-4A4B-B111-950DD50778CC}"/>
                </a:ext>
              </a:extLst>
            </p:cNvPr>
            <p:cNvSpPr/>
            <p:nvPr/>
          </p:nvSpPr>
          <p:spPr>
            <a:xfrm>
              <a:off x="1632066" y="4868529"/>
              <a:ext cx="2697886"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Commerce</a:t>
              </a:r>
            </a:p>
          </p:txBody>
        </p:sp>
        <p:sp>
          <p:nvSpPr>
            <p:cNvPr id="111" name="globe_6" title="Icon of a monitor in front of a sphere made of lines">
              <a:extLst>
                <a:ext uri="{FF2B5EF4-FFF2-40B4-BE49-F238E27FC236}">
                  <a16:creationId xmlns:a16="http://schemas.microsoft.com/office/drawing/2014/main" id="{8C4C3FA6-9322-421E-AA43-963687C8869D}"/>
                </a:ext>
              </a:extLst>
            </p:cNvPr>
            <p:cNvSpPr>
              <a:spLocks noChangeAspect="1" noEditPoints="1"/>
            </p:cNvSpPr>
            <p:nvPr/>
          </p:nvSpPr>
          <p:spPr bwMode="auto">
            <a:xfrm>
              <a:off x="4698316" y="4859822"/>
              <a:ext cx="303561" cy="3251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13" name="Oval 112">
            <a:extLst>
              <a:ext uri="{FF2B5EF4-FFF2-40B4-BE49-F238E27FC236}">
                <a16:creationId xmlns:a16="http://schemas.microsoft.com/office/drawing/2014/main" id="{83D5629C-E572-470A-A7DB-96703F119F1C}"/>
              </a:ext>
            </a:extLst>
          </p:cNvPr>
          <p:cNvSpPr/>
          <p:nvPr/>
        </p:nvSpPr>
        <p:spPr>
          <a:xfrm flipH="1">
            <a:off x="5824308" y="5281224"/>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grpSp>
        <p:nvGrpSpPr>
          <p:cNvPr id="114" name="Group 113">
            <a:extLst>
              <a:ext uri="{FF2B5EF4-FFF2-40B4-BE49-F238E27FC236}">
                <a16:creationId xmlns:a16="http://schemas.microsoft.com/office/drawing/2014/main" id="{57667163-BD63-4D64-97E4-FDA1501433A2}"/>
              </a:ext>
            </a:extLst>
          </p:cNvPr>
          <p:cNvGrpSpPr/>
          <p:nvPr/>
        </p:nvGrpSpPr>
        <p:grpSpPr>
          <a:xfrm>
            <a:off x="5950449" y="5410918"/>
            <a:ext cx="287108" cy="279955"/>
            <a:chOff x="11714105" y="1452088"/>
            <a:chExt cx="462104" cy="450590"/>
          </a:xfrm>
        </p:grpSpPr>
        <p:sp>
          <p:nvSpPr>
            <p:cNvPr id="115" name="Freeform: Shape 114">
              <a:extLst>
                <a:ext uri="{FF2B5EF4-FFF2-40B4-BE49-F238E27FC236}">
                  <a16:creationId xmlns:a16="http://schemas.microsoft.com/office/drawing/2014/main" id="{323FE194-F89B-49CA-94CC-AD084A06F0BC}"/>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6" name="Freeform: Shape 115">
              <a:extLst>
                <a:ext uri="{FF2B5EF4-FFF2-40B4-BE49-F238E27FC236}">
                  <a16:creationId xmlns:a16="http://schemas.microsoft.com/office/drawing/2014/main" id="{5C19C768-4D3B-49F0-842B-6AD11D8C60AE}"/>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7" name="Freeform: Shape 116">
              <a:extLst>
                <a:ext uri="{FF2B5EF4-FFF2-40B4-BE49-F238E27FC236}">
                  <a16:creationId xmlns:a16="http://schemas.microsoft.com/office/drawing/2014/main" id="{9584C6BE-36E6-4E7D-B3BA-49C66EFD83F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sq">
              <a:solidFill>
                <a:schemeClr val="tx1"/>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49" name="Title 2">
            <a:extLst>
              <a:ext uri="{FF2B5EF4-FFF2-40B4-BE49-F238E27FC236}">
                <a16:creationId xmlns:a16="http://schemas.microsoft.com/office/drawing/2014/main" id="{D8705864-8746-4ECA-8B1F-ACAF8124E3B7}"/>
              </a:ext>
            </a:extLst>
          </p:cNvPr>
          <p:cNvSpPr txBox="1">
            <a:spLocks/>
          </p:cNvSpPr>
          <p:nvPr/>
        </p:nvSpPr>
        <p:spPr>
          <a:xfrm>
            <a:off x="587375" y="330200"/>
            <a:ext cx="11017250" cy="55403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algn="ctr">
              <a:defRPr/>
            </a:pPr>
            <a:r>
              <a:rPr lang="en-US" sz="3600" b="1">
                <a:solidFill>
                  <a:srgbClr val="30E5D0"/>
                </a:solidFill>
                <a:latin typeface="Segoe UI Semibold" panose="020B0702040204020203" pitchFamily="34" charset="0"/>
                <a:cs typeface="Segoe UI Semibold" panose="020B0702040204020203" pitchFamily="34" charset="0"/>
              </a:rPr>
              <a:t>Dynamics 365</a:t>
            </a:r>
            <a:endParaRPr lang="en-US" sz="3600"/>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prstClr val="white"/>
                </a:solidFill>
                <a:effectLst/>
                <a:uLnTx/>
                <a:uFillTx/>
                <a:latin typeface="Segoe UI Semibold"/>
                <a:ea typeface="+mn-ea"/>
                <a:cs typeface="Segoe UI" pitchFamily="34" charset="0"/>
              </a:rPr>
              <a:t>The world’s connected AI business cloud</a:t>
            </a:r>
          </a:p>
        </p:txBody>
      </p:sp>
      <p:grpSp>
        <p:nvGrpSpPr>
          <p:cNvPr id="9" name="Group 8">
            <a:extLst>
              <a:ext uri="{FF2B5EF4-FFF2-40B4-BE49-F238E27FC236}">
                <a16:creationId xmlns:a16="http://schemas.microsoft.com/office/drawing/2014/main" id="{CF403E6F-32A0-4423-9DE6-CD5DB4C4B2BC}"/>
              </a:ext>
            </a:extLst>
          </p:cNvPr>
          <p:cNvGrpSpPr/>
          <p:nvPr/>
        </p:nvGrpSpPr>
        <p:grpSpPr>
          <a:xfrm>
            <a:off x="7100957" y="4785559"/>
            <a:ext cx="3859431" cy="539337"/>
            <a:chOff x="4725767" y="2082162"/>
            <a:chExt cx="3859431" cy="539337"/>
          </a:xfrm>
        </p:grpSpPr>
        <p:sp>
          <p:nvSpPr>
            <p:cNvPr id="63" name="Freeform: Shape 62">
              <a:extLst>
                <a:ext uri="{FF2B5EF4-FFF2-40B4-BE49-F238E27FC236}">
                  <a16:creationId xmlns:a16="http://schemas.microsoft.com/office/drawing/2014/main" id="{E536EBA3-70B2-43F6-BB2D-590CD48BCDD6}"/>
                </a:ext>
              </a:extLst>
            </p:cNvPr>
            <p:cNvSpPr/>
            <p:nvPr/>
          </p:nvSpPr>
          <p:spPr>
            <a:xfrm>
              <a:off x="5057261" y="2187066"/>
              <a:ext cx="3527937" cy="307777"/>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Segoe UI Semibold"/>
                  <a:ea typeface="+mn-ea"/>
                  <a:cs typeface="Segoe UI" pitchFamily="34" charset="0"/>
                </a:rPr>
                <a:t>Project Service Automation</a:t>
              </a:r>
            </a:p>
          </p:txBody>
        </p:sp>
        <p:grpSp>
          <p:nvGrpSpPr>
            <p:cNvPr id="3" name="Group 2">
              <a:extLst>
                <a:ext uri="{FF2B5EF4-FFF2-40B4-BE49-F238E27FC236}">
                  <a16:creationId xmlns:a16="http://schemas.microsoft.com/office/drawing/2014/main" id="{018704CB-E0CF-4BFF-AD60-BE107A70E730}"/>
                </a:ext>
              </a:extLst>
            </p:cNvPr>
            <p:cNvGrpSpPr/>
            <p:nvPr/>
          </p:nvGrpSpPr>
          <p:grpSpPr>
            <a:xfrm>
              <a:off x="4725767" y="2082162"/>
              <a:ext cx="539337" cy="539337"/>
              <a:chOff x="-77972" y="2588813"/>
              <a:chExt cx="539337" cy="539337"/>
            </a:xfrm>
          </p:grpSpPr>
          <p:sp>
            <p:nvSpPr>
              <p:cNvPr id="66" name="Oval 65">
                <a:extLst>
                  <a:ext uri="{FF2B5EF4-FFF2-40B4-BE49-F238E27FC236}">
                    <a16:creationId xmlns:a16="http://schemas.microsoft.com/office/drawing/2014/main" id="{DC657CA1-A9B9-41EE-9419-651C58C5F2A1}"/>
                  </a:ext>
                </a:extLst>
              </p:cNvPr>
              <p:cNvSpPr/>
              <p:nvPr/>
            </p:nvSpPr>
            <p:spPr>
              <a:xfrm flipH="1">
                <a:off x="-77972" y="2588813"/>
                <a:ext cx="539337" cy="53933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p>
          <p:pic>
            <p:nvPicPr>
              <p:cNvPr id="65" name="Picture 24">
                <a:extLst>
                  <a:ext uri="{FF2B5EF4-FFF2-40B4-BE49-F238E27FC236}">
                    <a16:creationId xmlns:a16="http://schemas.microsoft.com/office/drawing/2014/main" id="{68FA3199-5CB3-4A00-B463-12A45F67D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4" y="2684690"/>
                <a:ext cx="336520" cy="33652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580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1000"/>
                                  </p:stCondLst>
                                  <p:childTnLst>
                                    <p:animEffect transition="out" filter="fade">
                                      <p:cBhvr>
                                        <p:cTn id="10" dur="500"/>
                                        <p:tgtEl>
                                          <p:spTgt spid="113"/>
                                        </p:tgtEl>
                                      </p:cBhvr>
                                    </p:animEffect>
                                    <p:set>
                                      <p:cBhvr>
                                        <p:cTn id="11" dur="1" fill="hold">
                                          <p:stCondLst>
                                            <p:cond delay="49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EE44-88FE-4247-A3CD-BDDF169E2445}"/>
              </a:ext>
            </a:extLst>
          </p:cNvPr>
          <p:cNvSpPr>
            <a:spLocks noGrp="1"/>
          </p:cNvSpPr>
          <p:nvPr>
            <p:ph type="title"/>
          </p:nvPr>
        </p:nvSpPr>
        <p:spPr/>
        <p:txBody>
          <a:bodyPr/>
          <a:lstStyle/>
          <a:p>
            <a:pPr lvl="0"/>
            <a:r>
              <a:rPr lang="en-US" dirty="0"/>
              <a:t>Technology Modernization</a:t>
            </a:r>
          </a:p>
        </p:txBody>
      </p:sp>
      <p:pic>
        <p:nvPicPr>
          <p:cNvPr id="4" name="Picture 3" descr="A person standing next to a computer monitor on a desk&#10;&#10;Description automatically generated">
            <a:extLst>
              <a:ext uri="{FF2B5EF4-FFF2-40B4-BE49-F238E27FC236}">
                <a16:creationId xmlns:a16="http://schemas.microsoft.com/office/drawing/2014/main" id="{AE72F0BD-9111-4B62-8965-5FBDA3D12543}"/>
              </a:ext>
            </a:extLst>
          </p:cNvPr>
          <p:cNvPicPr>
            <a:picLocks noChangeAspect="1"/>
          </p:cNvPicPr>
          <p:nvPr/>
        </p:nvPicPr>
        <p:blipFill rotWithShape="1">
          <a:blip r:embed="rId3">
            <a:extLst>
              <a:ext uri="{28A0092B-C50C-407E-A947-70E740481C1C}">
                <a14:useLocalDpi xmlns:a14="http://schemas.microsoft.com/office/drawing/2010/main" val="0"/>
              </a:ext>
            </a:extLst>
          </a:blip>
          <a:srcRect l="16805" r="22716"/>
          <a:stretch/>
        </p:blipFill>
        <p:spPr>
          <a:xfrm>
            <a:off x="5970588" y="0"/>
            <a:ext cx="6221412" cy="6858000"/>
          </a:xfrm>
          <a:prstGeom prst="rect">
            <a:avLst/>
          </a:prstGeom>
        </p:spPr>
      </p:pic>
    </p:spTree>
    <p:extLst>
      <p:ext uri="{BB962C8B-B14F-4D97-AF65-F5344CB8AC3E}">
        <p14:creationId xmlns:p14="http://schemas.microsoft.com/office/powerpoint/2010/main" val="228308881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13" name="Rectangle 12">
            <a:extLst>
              <a:ext uri="{FF2B5EF4-FFF2-40B4-BE49-F238E27FC236}">
                <a16:creationId xmlns:a16="http://schemas.microsoft.com/office/drawing/2014/main" id="{552EB317-D0A3-4CCF-9B71-04263DA3CB09}"/>
              </a:ext>
            </a:extLst>
          </p:cNvPr>
          <p:cNvSpPr/>
          <p:nvPr/>
        </p:nvSpPr>
        <p:spPr bwMode="auto">
          <a:xfrm>
            <a:off x="5638800" y="0"/>
            <a:ext cx="655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0ED9D45F-829C-42CF-B260-A4B4B9EFAA6D}"/>
              </a:ext>
            </a:extLst>
          </p:cNvPr>
          <p:cNvSpPr txBox="1"/>
          <p:nvPr/>
        </p:nvSpPr>
        <p:spPr>
          <a:xfrm>
            <a:off x="527049" y="1231900"/>
            <a:ext cx="2863851" cy="902431"/>
          </a:xfrm>
          <a:prstGeom prst="rect">
            <a:avLst/>
          </a:prstGeom>
          <a:noFill/>
        </p:spPr>
        <p:txBody>
          <a:bodyPr wrap="square" lIns="0" tIns="0" rIns="0" bIns="0" rtlCol="0" anchor="ctr">
            <a:noAutofit/>
          </a:bodyPr>
          <a:lstStyle/>
          <a:p>
            <a:pPr marL="0" marR="0" lvl="0" indent="0" algn="l" defTabSz="684973" rtl="0" eaLnBrk="1" fontAlgn="base" latinLnBrk="0" hangingPunct="1">
              <a:lnSpc>
                <a:spcPct val="100000"/>
              </a:lnSpc>
              <a:spcBef>
                <a:spcPct val="0"/>
              </a:spcBef>
              <a:spcAft>
                <a:spcPts val="588"/>
              </a:spcAft>
              <a:buClrTx/>
              <a:buSzTx/>
              <a:buFontTx/>
              <a:buNone/>
              <a:tabLst/>
              <a:defRPr/>
            </a:pPr>
            <a:r>
              <a:rPr kumimoji="0" lang="en-US" sz="2800" b="1"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rPr>
              <a:t>Lifecycle Services</a:t>
            </a:r>
          </a:p>
        </p:txBody>
      </p:sp>
      <p:sp>
        <p:nvSpPr>
          <p:cNvPr id="22" name="!!APPLICATION MANAGEMENT">
            <a:extLst>
              <a:ext uri="{FF2B5EF4-FFF2-40B4-BE49-F238E27FC236}">
                <a16:creationId xmlns:a16="http://schemas.microsoft.com/office/drawing/2014/main" id="{BCF46930-DA6E-410D-AA3C-BBEF9435291A}"/>
              </a:ext>
            </a:extLst>
          </p:cNvPr>
          <p:cNvSpPr/>
          <p:nvPr/>
        </p:nvSpPr>
        <p:spPr bwMode="auto">
          <a:xfrm>
            <a:off x="527049" y="1417654"/>
            <a:ext cx="3216276" cy="52709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008272"/>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98A0FABD-FECB-4B39-BAC6-D80111C1AE79}"/>
              </a:ext>
            </a:extLst>
          </p:cNvPr>
          <p:cNvGrpSpPr/>
          <p:nvPr/>
        </p:nvGrpSpPr>
        <p:grpSpPr>
          <a:xfrm>
            <a:off x="527050" y="2393020"/>
            <a:ext cx="4984749" cy="3047326"/>
            <a:chOff x="527050" y="2393020"/>
            <a:chExt cx="4984749" cy="3047326"/>
          </a:xfrm>
        </p:grpSpPr>
        <p:sp>
          <p:nvSpPr>
            <p:cNvPr id="17" name="Rectangle 16">
              <a:extLst>
                <a:ext uri="{FF2B5EF4-FFF2-40B4-BE49-F238E27FC236}">
                  <a16:creationId xmlns:a16="http://schemas.microsoft.com/office/drawing/2014/main" id="{E2D6524D-12F5-4D19-A67D-463BF3135D7B}"/>
                </a:ext>
              </a:extLst>
            </p:cNvPr>
            <p:cNvSpPr/>
            <p:nvPr/>
          </p:nvSpPr>
          <p:spPr bwMode="auto">
            <a:xfrm>
              <a:off x="527050" y="2393020"/>
              <a:ext cx="4984749" cy="2617130"/>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t" anchorCtr="0" compatLnSpc="1">
              <a:prstTxWarp prst="textNoShape">
                <a:avLst/>
              </a:prstTxWarp>
            </a:bodyPr>
            <a:lstStyle/>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Manage Dynamics 365 Finance &amp; Supply Chain management – Collaborative workspace</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Manage methodologies, localization and business processes</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Use for projects from pre-sales to implementation</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Maintain and monitor environments</a:t>
              </a:r>
            </a:p>
          </p:txBody>
        </p:sp>
        <p:sp>
          <p:nvSpPr>
            <p:cNvPr id="3" name="Oval 2">
              <a:extLst>
                <a:ext uri="{FF2B5EF4-FFF2-40B4-BE49-F238E27FC236}">
                  <a16:creationId xmlns:a16="http://schemas.microsoft.com/office/drawing/2014/main" id="{98A87430-5C1C-4C59-8AAE-D099AA6A7002}"/>
                </a:ext>
              </a:extLst>
            </p:cNvPr>
            <p:cNvSpPr/>
            <p:nvPr/>
          </p:nvSpPr>
          <p:spPr bwMode="auto">
            <a:xfrm>
              <a:off x="2444620" y="4752380"/>
              <a:ext cx="687966" cy="68796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3C3C41"/>
                </a:solidFill>
                <a:effectLst/>
                <a:uLnTx/>
                <a:uFillTx/>
                <a:latin typeface="Segoe UI"/>
                <a:ea typeface="+mn-ea"/>
                <a:cs typeface="Segoe UI" pitchFamily="34" charset="0"/>
              </a:endParaRPr>
            </a:p>
          </p:txBody>
        </p:sp>
      </p:grpSp>
      <p:grpSp>
        <p:nvGrpSpPr>
          <p:cNvPr id="5" name="Group 4">
            <a:extLst>
              <a:ext uri="{FF2B5EF4-FFF2-40B4-BE49-F238E27FC236}">
                <a16:creationId xmlns:a16="http://schemas.microsoft.com/office/drawing/2014/main" id="{B4FDBC0A-E28E-4399-9590-E58062CE5BC3}"/>
              </a:ext>
            </a:extLst>
          </p:cNvPr>
          <p:cNvGrpSpPr/>
          <p:nvPr/>
        </p:nvGrpSpPr>
        <p:grpSpPr>
          <a:xfrm>
            <a:off x="527049" y="392969"/>
            <a:ext cx="4984750" cy="838931"/>
            <a:chOff x="527049" y="392969"/>
            <a:chExt cx="4984750" cy="838931"/>
          </a:xfrm>
        </p:grpSpPr>
        <p:sp>
          <p:nvSpPr>
            <p:cNvPr id="19" name="TextBox 18">
              <a:extLst>
                <a:ext uri="{FF2B5EF4-FFF2-40B4-BE49-F238E27FC236}">
                  <a16:creationId xmlns:a16="http://schemas.microsoft.com/office/drawing/2014/main" id="{30614B43-452F-4BC5-B480-57992BD2B3F3}"/>
                </a:ext>
              </a:extLst>
            </p:cNvPr>
            <p:cNvSpPr txBox="1"/>
            <p:nvPr/>
          </p:nvSpPr>
          <p:spPr>
            <a:xfrm>
              <a:off x="527049" y="392969"/>
              <a:ext cx="4845051" cy="838931"/>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8272"/>
                  </a:solidFill>
                  <a:effectLst/>
                  <a:uLnTx/>
                  <a:uFillTx/>
                  <a:latin typeface="Segoe UI Semibold"/>
                  <a:ea typeface="+mn-ea"/>
                  <a:cs typeface="+mn-cs"/>
                </a:rPr>
                <a:t>Dynamics 365 implementation and governance: </a:t>
              </a:r>
            </a:p>
          </p:txBody>
        </p:sp>
        <p:sp>
          <p:nvSpPr>
            <p:cNvPr id="23" name="Oval 22">
              <a:extLst>
                <a:ext uri="{FF2B5EF4-FFF2-40B4-BE49-F238E27FC236}">
                  <a16:creationId xmlns:a16="http://schemas.microsoft.com/office/drawing/2014/main" id="{C9E4AF2E-474A-487A-B902-18EAFBAFBE31}"/>
                </a:ext>
              </a:extLst>
            </p:cNvPr>
            <p:cNvSpPr/>
            <p:nvPr/>
          </p:nvSpPr>
          <p:spPr bwMode="auto">
            <a:xfrm>
              <a:off x="4823833" y="468451"/>
              <a:ext cx="687966" cy="68796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4" name="LCSproject">
            <a:hlinkClick r:id="" action="ppaction://media"/>
            <a:extLst>
              <a:ext uri="{FF2B5EF4-FFF2-40B4-BE49-F238E27FC236}">
                <a16:creationId xmlns:a16="http://schemas.microsoft.com/office/drawing/2014/main" id="{496F7004-80BC-4EFD-A1D9-53F5DF18D6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58291" y="1313409"/>
            <a:ext cx="7114655" cy="4231182"/>
          </a:xfrm>
          <a:prstGeom prst="roundRect">
            <a:avLst>
              <a:gd name="adj" fmla="val 1485"/>
            </a:avLst>
          </a:prstGeom>
          <a:ln>
            <a:noFill/>
          </a:ln>
          <a:effectLst>
            <a:outerShdw blurRad="241300" dist="50800" dir="17400000" sy="23000" kx="-1200000" algn="bl" rotWithShape="0">
              <a:srgbClr val="000000">
                <a:alpha val="16000"/>
              </a:srgbClr>
            </a:outerShdw>
          </a:effectLst>
          <a:scene3d>
            <a:camera prst="perspectiveLeft" fov="2700000">
              <a:rot lat="0" lon="1200000" rev="0"/>
            </a:camera>
            <a:lightRig rig="balanced" dir="t"/>
          </a:scene3d>
          <a:sp3d contourW="12700">
            <a:contourClr>
              <a:srgbClr val="7F7F7F"/>
            </a:contourClr>
          </a:sp3d>
        </p:spPr>
      </p:pic>
    </p:spTree>
    <p:extLst>
      <p:ext uri="{BB962C8B-B14F-4D97-AF65-F5344CB8AC3E}">
        <p14:creationId xmlns:p14="http://schemas.microsoft.com/office/powerpoint/2010/main" val="3284494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9" name="Rectangle 8">
            <a:extLst>
              <a:ext uri="{FF2B5EF4-FFF2-40B4-BE49-F238E27FC236}">
                <a16:creationId xmlns:a16="http://schemas.microsoft.com/office/drawing/2014/main" id="{530C2872-EEF5-4208-9868-ACA0ED0C110D}"/>
              </a:ext>
            </a:extLst>
          </p:cNvPr>
          <p:cNvSpPr/>
          <p:nvPr/>
        </p:nvSpPr>
        <p:spPr bwMode="auto">
          <a:xfrm>
            <a:off x="5638800" y="0"/>
            <a:ext cx="655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F370998-DE28-409B-8357-E4736BB3DC84}"/>
              </a:ext>
            </a:extLst>
          </p:cNvPr>
          <p:cNvSpPr txBox="1"/>
          <p:nvPr/>
        </p:nvSpPr>
        <p:spPr>
          <a:xfrm>
            <a:off x="527049" y="1231900"/>
            <a:ext cx="3957865" cy="902431"/>
          </a:xfrm>
          <a:prstGeom prst="rect">
            <a:avLst/>
          </a:prstGeom>
          <a:noFill/>
        </p:spPr>
        <p:txBody>
          <a:bodyPr wrap="square" lIns="0" tIns="0" rIns="0" bIns="0" rtlCol="0" anchor="ctr">
            <a:noAutofit/>
          </a:bodyPr>
          <a:lstStyle/>
          <a:p>
            <a:pPr marL="0" marR="0" lvl="0" indent="0" algn="l" defTabSz="684973" rtl="0" eaLnBrk="1" fontAlgn="base" latinLnBrk="0" hangingPunct="1">
              <a:lnSpc>
                <a:spcPct val="100000"/>
              </a:lnSpc>
              <a:spcBef>
                <a:spcPct val="0"/>
              </a:spcBef>
              <a:spcAft>
                <a:spcPts val="588"/>
              </a:spcAft>
              <a:buClrTx/>
              <a:buSzTx/>
              <a:buFontTx/>
              <a:buNone/>
              <a:tabLst/>
              <a:defRPr/>
            </a:pPr>
            <a:r>
              <a:rPr kumimoji="0" lang="en-US" sz="2800" b="1"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rPr>
              <a:t>Business intelligence with Microsoft Power BI</a:t>
            </a:r>
          </a:p>
        </p:txBody>
      </p:sp>
      <p:sp>
        <p:nvSpPr>
          <p:cNvPr id="16" name="TextBox 15">
            <a:extLst>
              <a:ext uri="{FF2B5EF4-FFF2-40B4-BE49-F238E27FC236}">
                <a16:creationId xmlns:a16="http://schemas.microsoft.com/office/drawing/2014/main" id="{09E4277A-EB1D-4002-9DAD-3B999FE0634E}"/>
              </a:ext>
            </a:extLst>
          </p:cNvPr>
          <p:cNvSpPr txBox="1"/>
          <p:nvPr/>
        </p:nvSpPr>
        <p:spPr>
          <a:xfrm>
            <a:off x="527049" y="392969"/>
            <a:ext cx="4845051" cy="838931"/>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8272"/>
                </a:solidFill>
                <a:effectLst/>
                <a:uLnTx/>
                <a:uFillTx/>
                <a:latin typeface="Segoe UI Semibold"/>
                <a:ea typeface="+mn-ea"/>
                <a:cs typeface="+mn-cs"/>
              </a:rPr>
              <a:t>Enable effective actionable insights: </a:t>
            </a:r>
          </a:p>
        </p:txBody>
      </p:sp>
      <p:sp>
        <p:nvSpPr>
          <p:cNvPr id="19" name="!!VISUALIZATION">
            <a:extLst>
              <a:ext uri="{FF2B5EF4-FFF2-40B4-BE49-F238E27FC236}">
                <a16:creationId xmlns:a16="http://schemas.microsoft.com/office/drawing/2014/main" id="{D51310C3-A540-4560-B732-6B9E00EE631E}"/>
              </a:ext>
            </a:extLst>
          </p:cNvPr>
          <p:cNvSpPr/>
          <p:nvPr/>
        </p:nvSpPr>
        <p:spPr bwMode="auto">
          <a:xfrm>
            <a:off x="461778" y="1240050"/>
            <a:ext cx="4095707" cy="922580"/>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endParaRPr>
          </a:p>
        </p:txBody>
      </p:sp>
      <p:grpSp>
        <p:nvGrpSpPr>
          <p:cNvPr id="6" name="Group 5">
            <a:extLst>
              <a:ext uri="{FF2B5EF4-FFF2-40B4-BE49-F238E27FC236}">
                <a16:creationId xmlns:a16="http://schemas.microsoft.com/office/drawing/2014/main" id="{B3E78DB8-1AFF-4F80-AF3D-5F24ED0C8954}"/>
              </a:ext>
            </a:extLst>
          </p:cNvPr>
          <p:cNvGrpSpPr/>
          <p:nvPr/>
        </p:nvGrpSpPr>
        <p:grpSpPr>
          <a:xfrm>
            <a:off x="527050" y="2393019"/>
            <a:ext cx="4984749" cy="3499781"/>
            <a:chOff x="527050" y="2393019"/>
            <a:chExt cx="4984749" cy="3499781"/>
          </a:xfrm>
        </p:grpSpPr>
        <p:sp>
          <p:nvSpPr>
            <p:cNvPr id="10" name="Rectangle 9">
              <a:extLst>
                <a:ext uri="{FF2B5EF4-FFF2-40B4-BE49-F238E27FC236}">
                  <a16:creationId xmlns:a16="http://schemas.microsoft.com/office/drawing/2014/main" id="{0411C135-9A90-47C5-A2E3-33CE688C9917}"/>
                </a:ext>
              </a:extLst>
            </p:cNvPr>
            <p:cNvSpPr/>
            <p:nvPr/>
          </p:nvSpPr>
          <p:spPr bwMode="auto">
            <a:xfrm>
              <a:off x="527050" y="2393019"/>
              <a:ext cx="4984749" cy="3128549"/>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t" anchorCtr="0" compatLnSpc="1">
              <a:prstTxWarp prst="textNoShape">
                <a:avLst/>
              </a:prstTxWarp>
            </a:bodyPr>
            <a:lstStyle/>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Derive actionable insights from transactional and observational data</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Create a data culture where every employee can make decisions based on facts, not opinions</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Create composites of reports from various other Power BI content, such as actuals and budget balances from general ledger</a:t>
              </a:r>
            </a:p>
            <a:p>
              <a:pPr marL="231775" marR="0" lvl="0" indent="-231775" algn="l" defTabSz="932472"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Segoe UI"/>
                </a:rPr>
                <a:t>Provide Power BI dashboards in context to roles</a:t>
              </a:r>
            </a:p>
          </p:txBody>
        </p:sp>
        <p:sp>
          <p:nvSpPr>
            <p:cNvPr id="4" name="Oval 3">
              <a:extLst>
                <a:ext uri="{FF2B5EF4-FFF2-40B4-BE49-F238E27FC236}">
                  <a16:creationId xmlns:a16="http://schemas.microsoft.com/office/drawing/2014/main" id="{DB24D757-0C75-4C7D-A160-4218EEFAEEB7}"/>
                </a:ext>
              </a:extLst>
            </p:cNvPr>
            <p:cNvSpPr/>
            <p:nvPr/>
          </p:nvSpPr>
          <p:spPr bwMode="auto">
            <a:xfrm>
              <a:off x="1132114" y="5225143"/>
              <a:ext cx="667657" cy="66765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3C3C41"/>
                </a:solidFill>
                <a:effectLst/>
                <a:uLnTx/>
                <a:uFillTx/>
                <a:latin typeface="Segoe UI"/>
                <a:ea typeface="Segoe UI" pitchFamily="34" charset="0"/>
                <a:cs typeface="Segoe UI" pitchFamily="34" charset="0"/>
              </a:endParaRPr>
            </a:p>
          </p:txBody>
        </p:sp>
      </p:grpSp>
      <p:pic>
        <p:nvPicPr>
          <p:cNvPr id="13" name="PowerBI">
            <a:hlinkClick r:id="" action="ppaction://media"/>
            <a:extLst>
              <a:ext uri="{FF2B5EF4-FFF2-40B4-BE49-F238E27FC236}">
                <a16:creationId xmlns:a16="http://schemas.microsoft.com/office/drawing/2014/main" id="{F7320F3A-888A-4CB3-8C1B-73B12D80C1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62549" y="1328306"/>
            <a:ext cx="7064556" cy="4201388"/>
          </a:xfrm>
          <a:prstGeom prst="roundRect">
            <a:avLst>
              <a:gd name="adj" fmla="val 1485"/>
            </a:avLst>
          </a:prstGeom>
          <a:ln>
            <a:noFill/>
          </a:ln>
          <a:effectLst>
            <a:outerShdw blurRad="241300" dist="50800" dir="17400000" sy="23000" kx="-1200000" algn="bl" rotWithShape="0">
              <a:srgbClr val="000000">
                <a:alpha val="16000"/>
              </a:srgbClr>
            </a:outerShdw>
          </a:effectLst>
          <a:scene3d>
            <a:camera prst="perspectiveLeft" fov="2700000">
              <a:rot lat="0" lon="1200000" rev="0"/>
            </a:camera>
            <a:lightRig rig="balanced" dir="t"/>
          </a:scene3d>
          <a:sp3d contourW="12700">
            <a:contourClr>
              <a:srgbClr val="7F7F7F"/>
            </a:contourClr>
          </a:sp3d>
        </p:spPr>
      </p:pic>
    </p:spTree>
    <p:extLst>
      <p:ext uri="{BB962C8B-B14F-4D97-AF65-F5344CB8AC3E}">
        <p14:creationId xmlns:p14="http://schemas.microsoft.com/office/powerpoint/2010/main" val="1807984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3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0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9.xml><?xml version="1.0" encoding="utf-8"?>
<a:theme xmlns:a="http://schemas.openxmlformats.org/drawingml/2006/main" name="1_Updated D365 Theme 2019 10 0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pdated D365 Theme 2019 10 01" id="{45580EB9-B790-4796-8661-1B8FAAA65666}" vid="{0DAC5266-4C66-4780-B23E-428D543242A5}"/>
    </a:ext>
  </a:extLst>
</a:theme>
</file>

<file path=docProps/app.xml><?xml version="1.0" encoding="utf-8"?>
<Properties xmlns="http://schemas.openxmlformats.org/officeDocument/2006/extended-properties" xmlns:vt="http://schemas.openxmlformats.org/officeDocument/2006/docPropsVTypes">
  <Template/>
  <TotalTime>585</TotalTime>
  <Words>1238</Words>
  <Application>Microsoft Office PowerPoint</Application>
  <PresentationFormat>Widescreen</PresentationFormat>
  <Paragraphs>177</Paragraphs>
  <Slides>20</Slides>
  <Notes>19</Notes>
  <HiddenSlides>0</HiddenSlides>
  <MMClips>4</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20</vt:i4>
      </vt:variant>
    </vt:vector>
  </HeadingPairs>
  <TitlesOfParts>
    <vt:vector size="40" baseType="lpstr">
      <vt:lpstr>Arial</vt:lpstr>
      <vt:lpstr>Calibri</vt:lpstr>
      <vt:lpstr>Calibri Light</vt:lpstr>
      <vt:lpstr>Consolas</vt:lpstr>
      <vt:lpstr>Segoe UI</vt:lpstr>
      <vt:lpstr>Segoe UI Light</vt:lpstr>
      <vt:lpstr>Segoe UI Semibold</vt:lpstr>
      <vt:lpstr>Segoe UI Semilight</vt:lpstr>
      <vt:lpstr>SegoeUI</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10_Dynamics 365</vt:lpstr>
      <vt:lpstr>1_Updated D365 Theme 2019 10 01</vt:lpstr>
      <vt:lpstr>PowerPoint Presentation</vt:lpstr>
      <vt:lpstr>PowerPoint Presentation</vt:lpstr>
      <vt:lpstr>Agenda</vt:lpstr>
      <vt:lpstr>Trending technology advancements</vt:lpstr>
      <vt:lpstr>Microsoft is taking a focused approach to modernize finance and supply chain</vt:lpstr>
      <vt:lpstr>PowerPoint Presentation</vt:lpstr>
      <vt:lpstr>Technology Modernization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Recognized Leader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150</cp:revision>
  <dcterms:created xsi:type="dcterms:W3CDTF">2020-02-12T12:44:10Z</dcterms:created>
  <dcterms:modified xsi:type="dcterms:W3CDTF">2021-03-21T18:38:01Z</dcterms:modified>
</cp:coreProperties>
</file>